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3" r:id="rId2"/>
    <p:sldId id="256" r:id="rId3"/>
    <p:sldId id="279" r:id="rId4"/>
    <p:sldId id="281" r:id="rId5"/>
    <p:sldId id="282" r:id="rId6"/>
    <p:sldId id="296" r:id="rId7"/>
    <p:sldId id="287" r:id="rId8"/>
    <p:sldId id="295" r:id="rId9"/>
    <p:sldId id="297" r:id="rId10"/>
    <p:sldId id="298" r:id="rId11"/>
    <p:sldId id="290" r:id="rId12"/>
    <p:sldId id="28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60"/>
  </p:normalViewPr>
  <p:slideViewPr>
    <p:cSldViewPr>
      <p:cViewPr varScale="1">
        <p:scale>
          <a:sx n="108" d="100"/>
          <a:sy n="108" d="100"/>
        </p:scale>
        <p:origin x="1920"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F4D01C2-B1C2-4C3C-B4C1-03DA0A7E6477}" type="datetimeFigureOut">
              <a:rPr lang="en-GB" smtClean="0"/>
              <a:t>11/09/2025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BA1CE31-50A7-43BC-A610-1AA0678FA199}" type="slidenum">
              <a:rPr lang="en-GB" smtClean="0"/>
              <a:t>‹#›</a:t>
            </a:fld>
            <a:endParaRPr lang="en-GB"/>
          </a:p>
        </p:txBody>
      </p:sp>
    </p:spTree>
    <p:extLst>
      <p:ext uri="{BB962C8B-B14F-4D97-AF65-F5344CB8AC3E}">
        <p14:creationId xmlns:p14="http://schemas.microsoft.com/office/powerpoint/2010/main" val="1936027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76A0A4-5518-4A09-ADDA-DE6905DB7373}" type="datetimeFigureOut">
              <a:rPr lang="en-GB" smtClean="0"/>
              <a:t>11/09/2025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F27E7F-D51B-47B1-BC4E-BEF939F250DD}" type="slidenum">
              <a:rPr lang="en-GB" smtClean="0"/>
              <a:t>‹#›</a:t>
            </a:fld>
            <a:endParaRPr lang="en-GB"/>
          </a:p>
        </p:txBody>
      </p:sp>
    </p:spTree>
    <p:extLst>
      <p:ext uri="{BB962C8B-B14F-4D97-AF65-F5344CB8AC3E}">
        <p14:creationId xmlns:p14="http://schemas.microsoft.com/office/powerpoint/2010/main" val="1885231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27E7F-D51B-47B1-BC4E-BEF939F250DD}" type="slidenum">
              <a:rPr lang="en-GB" smtClean="0"/>
              <a:t>4</a:t>
            </a:fld>
            <a:endParaRPr lang="en-GB"/>
          </a:p>
        </p:txBody>
      </p:sp>
    </p:spTree>
    <p:extLst>
      <p:ext uri="{BB962C8B-B14F-4D97-AF65-F5344CB8AC3E}">
        <p14:creationId xmlns:p14="http://schemas.microsoft.com/office/powerpoint/2010/main" val="35854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4D3D16-A41D-4A67-B2D6-036623FDC0ED}" type="datetime1">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93105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FEFA5F-19E9-4274-AB60-A521354291C9}" type="datetime1">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9219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2CB665-2812-4152-8511-553DA5449A22}" type="datetime1">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21142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46BCC5-7ED1-4AA4-8264-DD7BCBC67C32}" type="datetime1">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2133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FFB43-3C29-4DEB-AEF0-AC55FCFD9061}" type="datetime1">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20270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745E3F-DFB2-4FFE-B600-305BE8BC31BB}" type="datetime1">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30895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E39AD1-838B-4339-92CD-99C170F92A8F}" type="datetime1">
              <a:rPr lang="en-GB" smtClean="0"/>
              <a:t>11/09/2025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419563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909AC8-BBFD-42F2-A3ED-266D4E060604}" type="datetime1">
              <a:rPr lang="en-GB" smtClean="0"/>
              <a:t>11/09/2025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295403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03B8A-C324-49D3-B4D5-63108BC5566C}" type="datetime1">
              <a:rPr lang="en-GB" smtClean="0"/>
              <a:t>11/09/2025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413946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E0FB0-F0C2-4E3B-90A1-9CD4B70A1A1E}" type="datetime1">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8023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E0F46D-A85B-4538-9C45-2ABC6BE5B2ED}" type="datetime1">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236566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39AB-BFA3-4DA6-9B9B-703FAF1A97C4}" type="datetime1">
              <a:rPr lang="en-GB" smtClean="0"/>
              <a:t>11/09/2025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B05D8-1571-4608-B1E8-41BF96D3DAEC}" type="slidenum">
              <a:rPr lang="en-GB" smtClean="0"/>
              <a:t>‹#›</a:t>
            </a:fld>
            <a:endParaRPr lang="en-GB"/>
          </a:p>
        </p:txBody>
      </p:sp>
    </p:spTree>
    <p:extLst>
      <p:ext uri="{BB962C8B-B14F-4D97-AF65-F5344CB8AC3E}">
        <p14:creationId xmlns:p14="http://schemas.microsoft.com/office/powerpoint/2010/main" val="214411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lgn="ctr">
              <a:buNone/>
            </a:pPr>
            <a:endParaRPr lang="en-GB" sz="5400" b="1" u="sng" dirty="0"/>
          </a:p>
          <a:p>
            <a:pPr marL="0" indent="0" algn="ctr">
              <a:buNone/>
            </a:pPr>
            <a:r>
              <a:rPr lang="en-GB" sz="5400" b="1" u="sng" dirty="0"/>
              <a:t>Welcome to Year Six!</a:t>
            </a:r>
          </a:p>
          <a:p>
            <a:pPr marL="0" indent="0">
              <a:buNone/>
            </a:pPr>
            <a:endParaRPr lang="en-GB" sz="1100" dirty="0"/>
          </a:p>
          <a:p>
            <a:pPr marL="0" indent="0" algn="ctr">
              <a:buNone/>
            </a:pPr>
            <a:endParaRPr lang="en-GB" sz="4800" dirty="0"/>
          </a:p>
        </p:txBody>
      </p:sp>
      <p:pic>
        <p:nvPicPr>
          <p:cNvPr id="4" name="Picture 3"/>
          <p:cNvPicPr>
            <a:picLocks noChangeAspect="1"/>
          </p:cNvPicPr>
          <p:nvPr/>
        </p:nvPicPr>
        <p:blipFill>
          <a:blip r:embed="rId2"/>
          <a:stretch>
            <a:fillRect/>
          </a:stretch>
        </p:blipFill>
        <p:spPr>
          <a:xfrm>
            <a:off x="-793" y="0"/>
            <a:ext cx="9144793" cy="1627773"/>
          </a:xfrm>
          <a:prstGeom prst="rect">
            <a:avLst/>
          </a:prstGeom>
        </p:spPr>
      </p:pic>
    </p:spTree>
    <p:extLst>
      <p:ext uri="{BB962C8B-B14F-4D97-AF65-F5344CB8AC3E}">
        <p14:creationId xmlns:p14="http://schemas.microsoft.com/office/powerpoint/2010/main" val="245387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5F8DFD-C859-4FD7-82F5-4106EBBB9969}"/>
              </a:ext>
            </a:extLst>
          </p:cNvPr>
          <p:cNvPicPr>
            <a:picLocks noChangeAspect="1"/>
          </p:cNvPicPr>
          <p:nvPr/>
        </p:nvPicPr>
        <p:blipFill>
          <a:blip r:embed="rId2"/>
          <a:stretch>
            <a:fillRect/>
          </a:stretch>
        </p:blipFill>
        <p:spPr>
          <a:xfrm>
            <a:off x="755576" y="135089"/>
            <a:ext cx="7128792" cy="3293911"/>
          </a:xfrm>
          <a:prstGeom prst="rect">
            <a:avLst/>
          </a:prstGeom>
        </p:spPr>
      </p:pic>
      <p:pic>
        <p:nvPicPr>
          <p:cNvPr id="3" name="Picture 2">
            <a:extLst>
              <a:ext uri="{FF2B5EF4-FFF2-40B4-BE49-F238E27FC236}">
                <a16:creationId xmlns:a16="http://schemas.microsoft.com/office/drawing/2014/main" id="{63EA3AFD-45B4-451E-AB48-951016A06477}"/>
              </a:ext>
            </a:extLst>
          </p:cNvPr>
          <p:cNvPicPr>
            <a:picLocks noChangeAspect="1"/>
          </p:cNvPicPr>
          <p:nvPr/>
        </p:nvPicPr>
        <p:blipFill>
          <a:blip r:embed="rId3"/>
          <a:stretch>
            <a:fillRect/>
          </a:stretch>
        </p:blipFill>
        <p:spPr>
          <a:xfrm>
            <a:off x="755576" y="3421356"/>
            <a:ext cx="7098472" cy="2743947"/>
          </a:xfrm>
          <a:prstGeom prst="rect">
            <a:avLst/>
          </a:prstGeom>
        </p:spPr>
      </p:pic>
    </p:spTree>
    <p:extLst>
      <p:ext uri="{BB962C8B-B14F-4D97-AF65-F5344CB8AC3E}">
        <p14:creationId xmlns:p14="http://schemas.microsoft.com/office/powerpoint/2010/main" val="68728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27188"/>
            <a:ext cx="8229600" cy="497016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7000" b="1" dirty="0"/>
              <a:t>Dates for your Diary</a:t>
            </a:r>
            <a:r>
              <a:rPr lang="en-GB" sz="7000" dirty="0"/>
              <a:t>:</a:t>
            </a:r>
          </a:p>
          <a:p>
            <a:pPr marL="0" indent="0">
              <a:buNone/>
            </a:pPr>
            <a:endParaRPr lang="en-GB" sz="7000" dirty="0"/>
          </a:p>
          <a:p>
            <a:r>
              <a:rPr lang="en-GB" sz="8000" b="1" dirty="0"/>
              <a:t>Y6 Bikeability – </a:t>
            </a:r>
            <a:r>
              <a:rPr lang="en-GB" sz="8000" dirty="0"/>
              <a:t>Week commencing 8</a:t>
            </a:r>
            <a:r>
              <a:rPr lang="en-GB" sz="8000" baseline="30000" dirty="0"/>
              <a:t>th</a:t>
            </a:r>
            <a:r>
              <a:rPr lang="en-GB" sz="8000" dirty="0"/>
              <a:t> September </a:t>
            </a:r>
            <a:r>
              <a:rPr lang="en-GB" sz="7200" dirty="0"/>
              <a:t>(this will last for 3 weeks)</a:t>
            </a:r>
            <a:endParaRPr lang="en-US" sz="8000" b="1" dirty="0"/>
          </a:p>
          <a:p>
            <a:r>
              <a:rPr lang="en-US" sz="8000" b="1" dirty="0"/>
              <a:t>Meet the teacher </a:t>
            </a:r>
            <a:r>
              <a:rPr lang="en-US" sz="8000" dirty="0"/>
              <a:t> - Thursday 11</a:t>
            </a:r>
            <a:r>
              <a:rPr lang="en-US" sz="8000" baseline="30000" dirty="0"/>
              <a:t>th</a:t>
            </a:r>
            <a:r>
              <a:rPr lang="en-US" sz="8000" dirty="0"/>
              <a:t> September (4.30-5pm) &amp; Friday 12</a:t>
            </a:r>
            <a:r>
              <a:rPr lang="en-US" sz="8000" baseline="30000" dirty="0"/>
              <a:t>th</a:t>
            </a:r>
            <a:r>
              <a:rPr lang="en-US" sz="8000" dirty="0"/>
              <a:t> September (9-9.30am)</a:t>
            </a:r>
            <a:endParaRPr lang="en-US" sz="8000" b="1" dirty="0"/>
          </a:p>
          <a:p>
            <a:r>
              <a:rPr lang="en-US" sz="8000" b="1" dirty="0"/>
              <a:t>School Council Elections </a:t>
            </a:r>
            <a:r>
              <a:rPr lang="en-US" sz="8000" dirty="0"/>
              <a:t>– Week commencing 15</a:t>
            </a:r>
            <a:r>
              <a:rPr lang="en-US" sz="8000" baseline="30000" dirty="0"/>
              <a:t>th</a:t>
            </a:r>
            <a:r>
              <a:rPr lang="en-US" sz="8000" dirty="0"/>
              <a:t> September</a:t>
            </a:r>
          </a:p>
          <a:p>
            <a:r>
              <a:rPr lang="en-US" sz="8000" b="1" dirty="0"/>
              <a:t>Y6 Mock SAT’s </a:t>
            </a:r>
            <a:r>
              <a:rPr lang="en-US" sz="8000" dirty="0"/>
              <a:t>– Week commencing 13</a:t>
            </a:r>
            <a:r>
              <a:rPr lang="en-US" sz="8000" baseline="30000" dirty="0"/>
              <a:t>th</a:t>
            </a:r>
            <a:r>
              <a:rPr lang="en-US" sz="8000" dirty="0"/>
              <a:t> October (baseline)</a:t>
            </a:r>
            <a:endParaRPr lang="en-GB" sz="8000" dirty="0"/>
          </a:p>
          <a:p>
            <a:r>
              <a:rPr lang="en-GB" sz="8000" b="1" dirty="0"/>
              <a:t>Half Term </a:t>
            </a:r>
            <a:r>
              <a:rPr lang="en-GB" sz="8000" dirty="0"/>
              <a:t>– 27</a:t>
            </a:r>
            <a:r>
              <a:rPr lang="en-GB" sz="8000" baseline="30000" dirty="0"/>
              <a:t>th</a:t>
            </a:r>
            <a:r>
              <a:rPr lang="en-GB" sz="8000" dirty="0"/>
              <a:t> October – 31</a:t>
            </a:r>
            <a:r>
              <a:rPr lang="en-GB" sz="8000" baseline="30000" dirty="0"/>
              <a:t>st</a:t>
            </a:r>
            <a:r>
              <a:rPr lang="en-GB" sz="8000" dirty="0"/>
              <a:t> October</a:t>
            </a:r>
          </a:p>
          <a:p>
            <a:r>
              <a:rPr lang="en-GB" sz="8000" b="1" dirty="0"/>
              <a:t>Children return to school </a:t>
            </a:r>
            <a:r>
              <a:rPr lang="en-GB" sz="8000" dirty="0"/>
              <a:t>– Monday 3</a:t>
            </a:r>
            <a:r>
              <a:rPr lang="en-GB" sz="8000" baseline="30000" dirty="0"/>
              <a:t>rd</a:t>
            </a:r>
            <a:r>
              <a:rPr lang="en-GB" sz="8000" dirty="0"/>
              <a:t> November</a:t>
            </a:r>
          </a:p>
          <a:p>
            <a:r>
              <a:rPr lang="en-GB" sz="8000" b="1" dirty="0"/>
              <a:t>Parents’ Evening Juniors </a:t>
            </a:r>
            <a:r>
              <a:rPr lang="en-GB" sz="8000" dirty="0"/>
              <a:t>– Week commencing 17</a:t>
            </a:r>
            <a:r>
              <a:rPr lang="en-GB" sz="8000" baseline="30000" dirty="0"/>
              <a:t>th</a:t>
            </a:r>
            <a:r>
              <a:rPr lang="en-GB" sz="8000" dirty="0"/>
              <a:t> November </a:t>
            </a:r>
          </a:p>
          <a:p>
            <a:r>
              <a:rPr lang="en-GB" sz="8000" b="1" dirty="0"/>
              <a:t>Last day of term – </a:t>
            </a:r>
            <a:r>
              <a:rPr lang="en-GB" sz="8000" dirty="0"/>
              <a:t>Friday 19</a:t>
            </a:r>
            <a:r>
              <a:rPr lang="en-GB" sz="8000" baseline="30000" dirty="0"/>
              <a:t>th</a:t>
            </a:r>
            <a:r>
              <a:rPr lang="en-GB" sz="8000" dirty="0"/>
              <a:t> December</a:t>
            </a:r>
          </a:p>
          <a:p>
            <a:pPr marL="0" indent="0">
              <a:buNone/>
            </a:pPr>
            <a:br>
              <a:rPr lang="en-GB" dirty="0"/>
            </a:b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b="1" dirty="0">
              <a:latin typeface="Comic Sans MS" panose="030F0702030302020204" pitchFamily="66" charset="0"/>
            </a:endParaRPr>
          </a:p>
          <a:p>
            <a:pPr marL="0" indent="0" algn="ctr">
              <a:buNone/>
            </a:pPr>
            <a:endParaRPr lang="en-GB" b="1" dirty="0">
              <a:latin typeface="Comic Sans MS" panose="030F0702030302020204" pitchFamily="66" charset="0"/>
            </a:endParaRPr>
          </a:p>
          <a:p>
            <a:pPr marL="0" indent="0" algn="ctr">
              <a:buNone/>
            </a:pPr>
            <a:r>
              <a:rPr lang="en-GB" dirty="0"/>
              <a:t>We look forward to a wonderful year with your children, we will do our best to help them progress as much as possible! </a:t>
            </a:r>
          </a:p>
          <a:p>
            <a:pPr marL="0" indent="0" algn="ctr">
              <a:buNone/>
            </a:pPr>
            <a:r>
              <a:rPr lang="en-GB" b="1" dirty="0"/>
              <a:t>AND HAVE A GREAT TIME!</a:t>
            </a:r>
          </a:p>
          <a:p>
            <a:pPr marL="0" indent="0" algn="ctr">
              <a:buNone/>
            </a:pPr>
            <a:endParaRPr lang="en-GB" b="1" dirty="0"/>
          </a:p>
          <a:p>
            <a:pPr marL="0" indent="0" algn="ctr">
              <a:buNone/>
            </a:pPr>
            <a:r>
              <a:rPr lang="en-GB" b="1" dirty="0"/>
              <a:t>Thank you for coming.  </a:t>
            </a:r>
          </a:p>
          <a:p>
            <a:pPr marL="0" indent="0" algn="ctr">
              <a:buNone/>
            </a:pPr>
            <a:endParaRPr lang="en-GB" b="1" dirty="0"/>
          </a:p>
          <a:p>
            <a:pPr marL="0" indent="0" algn="ctr">
              <a:buNone/>
            </a:pPr>
            <a:r>
              <a:rPr lang="en-GB" b="1" dirty="0"/>
              <a:t>Are there any questions we can answer?</a:t>
            </a:r>
            <a:br>
              <a:rPr lang="en-GB" b="1" dirty="0"/>
            </a:br>
            <a:endParaRPr lang="en-GB" dirty="0"/>
          </a:p>
          <a:p>
            <a:pPr marL="0" indent="0">
              <a:buFont typeface="Arial" pitchFamily="34" charset="0"/>
              <a:buNone/>
            </a:pPr>
            <a:endParaRPr lang="en-GB" b="1" dirty="0">
              <a:latin typeface="Comic Sans MS" panose="030F0702030302020204" pitchFamily="66" charset="0"/>
            </a:endParaRPr>
          </a:p>
          <a:p>
            <a:pPr marL="0" indent="0">
              <a:buNone/>
            </a:pPr>
            <a:br>
              <a:rPr lang="en-GB" b="1" dirty="0">
                <a:latin typeface="Comic Sans MS" panose="030F0702030302020204" pitchFamily="66" charset="0"/>
              </a:rPr>
            </a:br>
            <a:endParaRPr lang="en-GB" b="1" dirty="0">
              <a:latin typeface="Comic Sans MS" panose="030F0702030302020204" pitchFamily="66" charset="0"/>
            </a:endParaRPr>
          </a:p>
        </p:txBody>
      </p:sp>
    </p:spTree>
    <p:extLst>
      <p:ext uri="{BB962C8B-B14F-4D97-AF65-F5344CB8AC3E}">
        <p14:creationId xmlns:p14="http://schemas.microsoft.com/office/powerpoint/2010/main" val="140022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3"/>
            <a:ext cx="7772400" cy="1224136"/>
          </a:xfrm>
        </p:spPr>
        <p:txBody>
          <a:bodyPr>
            <a:normAutofit/>
          </a:bodyPr>
          <a:lstStyle/>
          <a:p>
            <a:r>
              <a:rPr lang="en-GB" b="1" dirty="0">
                <a:latin typeface="+mn-lt"/>
              </a:rPr>
              <a:t>Welcome!</a:t>
            </a:r>
          </a:p>
        </p:txBody>
      </p:sp>
      <p:sp>
        <p:nvSpPr>
          <p:cNvPr id="3" name="Subtitle 2"/>
          <p:cNvSpPr>
            <a:spLocks noGrp="1"/>
          </p:cNvSpPr>
          <p:nvPr>
            <p:ph type="subTitle" idx="1"/>
          </p:nvPr>
        </p:nvSpPr>
        <p:spPr>
          <a:xfrm>
            <a:off x="467545" y="2636912"/>
            <a:ext cx="8208912" cy="3744416"/>
          </a:xfrm>
        </p:spPr>
        <p:txBody>
          <a:bodyPr>
            <a:normAutofit lnSpcReduction="10000"/>
          </a:bodyPr>
          <a:lstStyle/>
          <a:p>
            <a:endParaRPr lang="en-GB" dirty="0">
              <a:solidFill>
                <a:schemeClr val="tx1"/>
              </a:solidFill>
              <a:latin typeface="Comic Sans MS" panose="030F0702030302020204" pitchFamily="66" charset="0"/>
            </a:endParaRPr>
          </a:p>
          <a:p>
            <a:r>
              <a:rPr lang="en-GB" dirty="0">
                <a:solidFill>
                  <a:schemeClr val="tx1"/>
                </a:solidFill>
              </a:rPr>
              <a:t>We aim to answer any questions that you may have about our daily timetable and the Year Six curriculum.</a:t>
            </a:r>
          </a:p>
          <a:p>
            <a:br>
              <a:rPr lang="en-GB" dirty="0">
                <a:solidFill>
                  <a:schemeClr val="tx1"/>
                </a:solidFill>
              </a:rPr>
            </a:br>
            <a:r>
              <a:rPr lang="en-GB" dirty="0">
                <a:solidFill>
                  <a:schemeClr val="tx1"/>
                </a:solidFill>
              </a:rPr>
              <a:t>Year 6 teachers:</a:t>
            </a:r>
          </a:p>
          <a:p>
            <a:r>
              <a:rPr lang="en-GB" dirty="0">
                <a:solidFill>
                  <a:schemeClr val="tx1"/>
                </a:solidFill>
              </a:rPr>
              <a:t>Mrs Armstrong, Miss McGuire and Miss Hughes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61" t="13799" r="57195" b="70779"/>
          <a:stretch/>
        </p:blipFill>
        <p:spPr bwMode="auto">
          <a:xfrm>
            <a:off x="0" y="0"/>
            <a:ext cx="91440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24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901826"/>
            <a:ext cx="8229600" cy="4684985"/>
          </a:xfrm>
        </p:spPr>
        <p:txBody>
          <a:bodyPr>
            <a:normAutofit fontScale="92500" lnSpcReduction="20000"/>
          </a:bodyPr>
          <a:lstStyle/>
          <a:p>
            <a:pPr marL="0" indent="0">
              <a:buNone/>
            </a:pPr>
            <a:r>
              <a:rPr lang="en-GB" b="1" dirty="0"/>
              <a:t>Teaching routines:</a:t>
            </a:r>
            <a:endParaRPr lang="en-GB" b="1" dirty="0">
              <a:latin typeface="Comic Sans MS" panose="030F0702030302020204" pitchFamily="66" charset="0"/>
            </a:endParaRPr>
          </a:p>
          <a:p>
            <a:r>
              <a:rPr lang="en-GB" dirty="0"/>
              <a:t>Mrs Follows and Mrs Gallagher will be our Teaching Assistants for this year, working with groups of children at any time to ensure essential progress is achieved. We also have Mrs </a:t>
            </a:r>
            <a:r>
              <a:rPr lang="en-GB" dirty="0" err="1"/>
              <a:t>Eade</a:t>
            </a:r>
            <a:r>
              <a:rPr lang="en-GB" dirty="0"/>
              <a:t> working with us 3 days a week across the three classes. </a:t>
            </a:r>
          </a:p>
          <a:p>
            <a:r>
              <a:rPr lang="en-GB" dirty="0"/>
              <a:t>On a Monday afternoon, each class will have an outdoor PE session taught by a sports coach, a music lesson taught by Mrs Walkinshaw or an RE lesson taught by Mr </a:t>
            </a:r>
            <a:r>
              <a:rPr lang="en-GB" dirty="0" err="1"/>
              <a:t>Campen</a:t>
            </a:r>
            <a:r>
              <a:rPr lang="en-GB" dirty="0"/>
              <a:t>.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2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700808"/>
            <a:ext cx="8229600" cy="495617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a:t>Homework</a:t>
            </a:r>
          </a:p>
          <a:p>
            <a:pPr marL="0" indent="0">
              <a:buFont typeface="Arial" pitchFamily="34" charset="0"/>
              <a:buNone/>
            </a:pPr>
            <a:endParaRPr lang="en-GB" b="1" dirty="0"/>
          </a:p>
          <a:p>
            <a:r>
              <a:rPr lang="en-GB" dirty="0"/>
              <a:t>Homework is usually an extension or consolidation of work that has been done in class and in Year 6.</a:t>
            </a:r>
          </a:p>
          <a:p>
            <a:r>
              <a:rPr lang="en-GB" dirty="0"/>
              <a:t>It will become an increasingly valuable tool for revision and SATs preparation. </a:t>
            </a:r>
          </a:p>
          <a:p>
            <a:r>
              <a:rPr lang="en-GB" dirty="0"/>
              <a:t>Maths will be given out on a Tuesday and is due back in on Friday. </a:t>
            </a:r>
          </a:p>
          <a:p>
            <a:r>
              <a:rPr lang="en-GB" dirty="0"/>
              <a:t>English will be given out on Friday and is due back in on a Tuesday.</a:t>
            </a:r>
          </a:p>
          <a:p>
            <a:r>
              <a:rPr lang="en-GB" dirty="0"/>
              <a:t>Please feel free to comment in your child’s reading record on how your child has found the homework tasks. </a:t>
            </a:r>
            <a:br>
              <a:rPr lang="en-GB" b="1" dirty="0">
                <a:latin typeface="Comic Sans MS" panose="030F0702030302020204" pitchFamily="66" charset="0"/>
              </a:rPr>
            </a:br>
            <a:endParaRPr lang="en-GB" b="1" dirty="0">
              <a:latin typeface="Comic Sans MS" panose="030F0702030302020204" pitchFamily="66" charset="0"/>
            </a:endParaRPr>
          </a:p>
        </p:txBody>
      </p:sp>
    </p:spTree>
    <p:extLst>
      <p:ext uri="{BB962C8B-B14F-4D97-AF65-F5344CB8AC3E}">
        <p14:creationId xmlns:p14="http://schemas.microsoft.com/office/powerpoint/2010/main" val="397108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1418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a:t>Reading:</a:t>
            </a:r>
          </a:p>
          <a:p>
            <a:r>
              <a:rPr lang="en-GB" dirty="0"/>
              <a:t>It is essential that children bring their reading books to school each day.</a:t>
            </a:r>
          </a:p>
          <a:p>
            <a:r>
              <a:rPr lang="en-GB" dirty="0"/>
              <a:t>An adult will listen to your child read within a guided reading session each week. </a:t>
            </a:r>
          </a:p>
          <a:p>
            <a:r>
              <a:rPr lang="en-GB" dirty="0"/>
              <a:t>Guided reading will be a taught session and will use a text of a higher level to provide more challenge. </a:t>
            </a:r>
          </a:p>
          <a:p>
            <a:r>
              <a:rPr lang="en-GB" dirty="0"/>
              <a:t>Children will also have the opportunity to change their individual reading books throughout the week.</a:t>
            </a:r>
          </a:p>
          <a:p>
            <a:r>
              <a:rPr lang="en-GB" dirty="0"/>
              <a:t>Please support your child by encouraging them to read on a daily basis, for a minimum of 20 minutes 5 times a week, and signing their Reading Record on a weekly basis. </a:t>
            </a:r>
            <a:br>
              <a:rPr lang="en-GB" b="1" dirty="0">
                <a:latin typeface="Comic Sans MS" panose="030F0702030302020204" pitchFamily="66" charset="0"/>
              </a:rPr>
            </a:br>
            <a:endParaRPr lang="en-GB" b="1" dirty="0">
              <a:latin typeface="Comic Sans MS" panose="030F0702030302020204" pitchFamily="66" charset="0"/>
            </a:endParaRPr>
          </a:p>
        </p:txBody>
      </p:sp>
    </p:spTree>
    <p:extLst>
      <p:ext uri="{BB962C8B-B14F-4D97-AF65-F5344CB8AC3E}">
        <p14:creationId xmlns:p14="http://schemas.microsoft.com/office/powerpoint/2010/main" val="217529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0" y="1627188"/>
            <a:ext cx="9108504" cy="4826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a:t>PE and Games:</a:t>
            </a:r>
            <a:endParaRPr lang="en-GB" sz="2400" dirty="0"/>
          </a:p>
          <a:p>
            <a:r>
              <a:rPr lang="en-GB" sz="2400" dirty="0"/>
              <a:t>Outdoor PE kit is required on a Monday and Thursday (this half term)</a:t>
            </a:r>
          </a:p>
          <a:p>
            <a:pPr>
              <a:buFontTx/>
              <a:buChar char="-"/>
            </a:pPr>
            <a:r>
              <a:rPr lang="en-GB" sz="2400" dirty="0"/>
              <a:t>Navy shorts or jogging pants</a:t>
            </a:r>
          </a:p>
          <a:p>
            <a:pPr>
              <a:buFontTx/>
              <a:buChar char="-"/>
            </a:pPr>
            <a:r>
              <a:rPr lang="en-GB" sz="2400" dirty="0"/>
              <a:t>White T-shirt </a:t>
            </a:r>
          </a:p>
          <a:p>
            <a:pPr>
              <a:buFontTx/>
              <a:buChar char="-"/>
            </a:pPr>
            <a:r>
              <a:rPr lang="en-GB" sz="2400" dirty="0"/>
              <a:t>Navy sweatshirt (No hoods)</a:t>
            </a:r>
          </a:p>
          <a:p>
            <a:pPr>
              <a:buFontTx/>
              <a:buChar char="-"/>
            </a:pPr>
            <a:r>
              <a:rPr lang="en-GB" sz="2400" dirty="0"/>
              <a:t>Trainers or stronger pumps </a:t>
            </a:r>
          </a:p>
          <a:p>
            <a:pPr>
              <a:buFontTx/>
              <a:buChar char="-"/>
            </a:pPr>
            <a:r>
              <a:rPr lang="en-GB" sz="2400" dirty="0"/>
              <a:t>No branded clothing </a:t>
            </a:r>
          </a:p>
          <a:p>
            <a:r>
              <a:rPr lang="en-GB" sz="2400" dirty="0"/>
              <a:t>Please ensure your child has the correct PE kit.</a:t>
            </a:r>
          </a:p>
          <a:p>
            <a:pPr marL="0" indent="0" algn="ctr">
              <a:buNone/>
            </a:pPr>
            <a:r>
              <a:rPr lang="en-GB" sz="2400" b="1" dirty="0">
                <a:latin typeface="Comic Sans MS" panose="030F0702030302020204" pitchFamily="66" charset="0"/>
              </a:rPr>
              <a:t>Jewellery is NOT permitted to be worn </a:t>
            </a:r>
          </a:p>
          <a:p>
            <a:pPr marL="0" indent="0" algn="ctr">
              <a:buNone/>
            </a:pPr>
            <a:r>
              <a:rPr lang="en-GB" sz="2400" b="1" dirty="0">
                <a:latin typeface="Comic Sans MS" panose="030F0702030302020204" pitchFamily="66" charset="0"/>
              </a:rPr>
              <a:t>including earrings! </a:t>
            </a:r>
          </a:p>
          <a:p>
            <a:pPr marL="0" indent="0">
              <a:buNone/>
            </a:pPr>
            <a:endParaRPr lang="en-GB" sz="900" dirty="0"/>
          </a:p>
          <a:p>
            <a:pPr marL="0" indent="0">
              <a:buFont typeface="Arial" pitchFamily="34" charset="0"/>
              <a:buNone/>
            </a:pPr>
            <a:endParaRPr lang="en-GB" sz="900" b="1" dirty="0">
              <a:latin typeface="Comic Sans MS" panose="030F0702030302020204" pitchFamily="66" charset="0"/>
            </a:endParaRPr>
          </a:p>
          <a:p>
            <a:pPr marL="0" indent="0">
              <a:buNone/>
            </a:pPr>
            <a:br>
              <a:rPr lang="en-GB" sz="900" b="1" dirty="0">
                <a:latin typeface="Comic Sans MS" panose="030F0702030302020204" pitchFamily="66" charset="0"/>
              </a:rPr>
            </a:br>
            <a:endParaRPr lang="en-GB" sz="900" b="1" dirty="0">
              <a:latin typeface="Comic Sans MS" panose="030F0702030302020204" pitchFamily="66" charset="0"/>
            </a:endParaRPr>
          </a:p>
        </p:txBody>
      </p:sp>
    </p:spTree>
    <p:extLst>
      <p:ext uri="{BB962C8B-B14F-4D97-AF65-F5344CB8AC3E}">
        <p14:creationId xmlns:p14="http://schemas.microsoft.com/office/powerpoint/2010/main" val="267663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500" b="1" dirty="0"/>
              <a:t>Communication:</a:t>
            </a:r>
          </a:p>
          <a:p>
            <a:pPr marL="0" indent="0">
              <a:buNone/>
            </a:pPr>
            <a:endParaRPr lang="en-GB" sz="4500" b="1" dirty="0"/>
          </a:p>
          <a:p>
            <a:r>
              <a:rPr lang="en-GB" sz="4500" dirty="0"/>
              <a:t>Information will be sent home via e-mail, text, Class Dojo and/or letter.</a:t>
            </a:r>
          </a:p>
          <a:p>
            <a:r>
              <a:rPr lang="en-GB" sz="4500" dirty="0"/>
              <a:t>If you want to speak to your child’s Class Teacher personally or need to discuss a matter at length then please contact school in the usual way to request an appointment at a mutually convenient time.</a:t>
            </a:r>
            <a:br>
              <a:rPr lang="en-GB" b="1" dirty="0"/>
            </a:br>
            <a:endParaRPr lang="en-GB" dirty="0"/>
          </a:p>
          <a:p>
            <a:pPr marL="0" indent="0">
              <a:buFont typeface="Arial" pitchFamily="34" charset="0"/>
              <a:buNone/>
            </a:pPr>
            <a:endParaRPr lang="en-GB" b="1" dirty="0">
              <a:latin typeface="Comic Sans MS" panose="030F0702030302020204" pitchFamily="66" charset="0"/>
            </a:endParaRPr>
          </a:p>
          <a:p>
            <a:pPr marL="0" indent="0">
              <a:buNone/>
            </a:pPr>
            <a:br>
              <a:rPr lang="en-GB" b="1" dirty="0">
                <a:latin typeface="Comic Sans MS" panose="030F0702030302020204" pitchFamily="66" charset="0"/>
              </a:rPr>
            </a:br>
            <a:endParaRPr lang="en-GB" b="1" dirty="0">
              <a:latin typeface="Comic Sans MS" panose="030F0702030302020204" pitchFamily="66" charset="0"/>
            </a:endParaRPr>
          </a:p>
        </p:txBody>
      </p:sp>
    </p:spTree>
    <p:extLst>
      <p:ext uri="{BB962C8B-B14F-4D97-AF65-F5344CB8AC3E}">
        <p14:creationId xmlns:p14="http://schemas.microsoft.com/office/powerpoint/2010/main" val="226988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132856"/>
            <a:ext cx="8229600" cy="4525963"/>
          </a:xfrm>
        </p:spPr>
        <p:txBody>
          <a:bodyPr>
            <a:normAutofit fontScale="92500" lnSpcReduction="20000"/>
          </a:bodyPr>
          <a:lstStyle/>
          <a:p>
            <a:pPr marL="0" indent="0">
              <a:buNone/>
            </a:pPr>
            <a:r>
              <a:rPr lang="en-US" b="1" dirty="0"/>
              <a:t>Online Safety:</a:t>
            </a:r>
          </a:p>
          <a:p>
            <a:pPr marL="0" indent="0">
              <a:buNone/>
            </a:pPr>
            <a:r>
              <a:rPr lang="en-US" dirty="0"/>
              <a:t> </a:t>
            </a:r>
          </a:p>
          <a:p>
            <a:pPr marL="0" indent="0" algn="ctr">
              <a:buNone/>
            </a:pPr>
            <a:r>
              <a:rPr lang="en-US" dirty="0"/>
              <a:t>Teaching children how to stay safe online is becoming more and more paramount every day. In school we have SMART rules and CEOP posters displayed in every classroom. Children spend their first half term in school learning about online safety in Computing lessons. </a:t>
            </a:r>
          </a:p>
          <a:p>
            <a:pPr marL="0" indent="0" algn="ctr">
              <a:buNone/>
            </a:pPr>
            <a:r>
              <a:rPr lang="en-US" dirty="0"/>
              <a:t>Please help support us in educating children about this by implementing rules and regulations at home. </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6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8F7A75-0C4B-4A52-A680-5E6DBA5B2E49}"/>
              </a:ext>
            </a:extLst>
          </p:cNvPr>
          <p:cNvPicPr>
            <a:picLocks noChangeAspect="1"/>
          </p:cNvPicPr>
          <p:nvPr/>
        </p:nvPicPr>
        <p:blipFill>
          <a:blip r:embed="rId2"/>
          <a:stretch>
            <a:fillRect/>
          </a:stretch>
        </p:blipFill>
        <p:spPr>
          <a:xfrm>
            <a:off x="971600" y="215765"/>
            <a:ext cx="6984776" cy="6426469"/>
          </a:xfrm>
          <a:prstGeom prst="rect">
            <a:avLst/>
          </a:prstGeom>
        </p:spPr>
      </p:pic>
    </p:spTree>
    <p:extLst>
      <p:ext uri="{BB962C8B-B14F-4D97-AF65-F5344CB8AC3E}">
        <p14:creationId xmlns:p14="http://schemas.microsoft.com/office/powerpoint/2010/main" val="974347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638</Words>
  <Application>Microsoft Office PowerPoint</Application>
  <PresentationFormat>On-screen Show (4:3)</PresentationFormat>
  <Paragraphs>69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Howard</dc:creator>
  <cp:lastModifiedBy>Mrs Armstrong</cp:lastModifiedBy>
  <cp:revision>96</cp:revision>
  <cp:lastPrinted>2014-09-05T15:03:27Z</cp:lastPrinted>
  <dcterms:created xsi:type="dcterms:W3CDTF">2012-09-18T10:04:09Z</dcterms:created>
  <dcterms:modified xsi:type="dcterms:W3CDTF">2025-09-11T14:50:16Z</dcterms:modified>
</cp:coreProperties>
</file>