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3" r:id="rId2"/>
    <p:sldId id="256" r:id="rId3"/>
    <p:sldId id="279" r:id="rId4"/>
    <p:sldId id="280" r:id="rId5"/>
    <p:sldId id="297" r:id="rId6"/>
    <p:sldId id="299" r:id="rId7"/>
    <p:sldId id="295" r:id="rId8"/>
    <p:sldId id="282" r:id="rId9"/>
    <p:sldId id="298" r:id="rId10"/>
    <p:sldId id="283" r:id="rId11"/>
    <p:sldId id="286" r:id="rId12"/>
    <p:sldId id="284" r:id="rId13"/>
    <p:sldId id="287" r:id="rId14"/>
    <p:sldId id="292" r:id="rId15"/>
    <p:sldId id="288" r:id="rId16"/>
    <p:sldId id="289" r:id="rId17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D01C2-B1C2-4C3C-B4C1-03DA0A7E6477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1CE31-50A7-43BC-A610-1AA0678FA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2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6A0A4-5518-4A09-ADDA-DE6905DB7373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7E7F-D51B-47B1-BC4E-BEF939F25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31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3D16-A41D-4A67-B2D6-036623FDC0ED}" type="datetime1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05D8-1571-4608-B1E8-41BF96D3D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05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FA5F-19E9-4274-AB60-A521354291C9}" type="datetime1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05D8-1571-4608-B1E8-41BF96D3D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92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B665-2812-4152-8511-553DA5449A22}" type="datetime1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05D8-1571-4608-B1E8-41BF96D3D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4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CC5-7ED1-4AA4-8264-DD7BCBC67C32}" type="datetime1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05D8-1571-4608-B1E8-41BF96D3D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FB43-3C29-4DEB-AEF0-AC55FCFD9061}" type="datetime1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05D8-1571-4608-B1E8-41BF96D3D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70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5E3F-DFB2-4FFE-B600-305BE8BC31BB}" type="datetime1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05D8-1571-4608-B1E8-41BF96D3D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5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9AD1-838B-4339-92CD-99C170F92A8F}" type="datetime1">
              <a:rPr lang="en-GB" smtClean="0"/>
              <a:t>07/09/2025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05D8-1571-4608-B1E8-41BF96D3D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3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9AC8-BBFD-42F2-A3ED-266D4E060604}" type="datetime1">
              <a:rPr lang="en-GB" smtClean="0"/>
              <a:t>07/09/2025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05D8-1571-4608-B1E8-41BF96D3D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03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3B8A-C324-49D3-B4D5-63108BC5566C}" type="datetime1">
              <a:rPr lang="en-GB" smtClean="0"/>
              <a:t>07/09/2025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05D8-1571-4608-B1E8-41BF96D3D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6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0FB0-F0C2-4E3B-90A1-9CD4B70A1A1E}" type="datetime1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05D8-1571-4608-B1E8-41BF96D3D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F46D-A85B-4538-9C45-2ABC6BE5B2ED}" type="datetime1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05D8-1571-4608-B1E8-41BF96D3D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6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39AB-BFA3-4DA6-9B9B-703FAF1A97C4}" type="datetime1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B05D8-1571-4608-B1E8-41BF96D3D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1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5400" b="1" u="sng" dirty="0"/>
              <a:t>Welcome to Year Five!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7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27188"/>
            <a:ext cx="8229600" cy="51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GB" b="1" dirty="0">
                <a:solidFill>
                  <a:schemeClr val="tx2"/>
                </a:solidFill>
              </a:rPr>
              <a:t>Seating:</a:t>
            </a:r>
          </a:p>
          <a:p>
            <a:r>
              <a:rPr lang="en-GB" dirty="0"/>
              <a:t>Children will have set places in the class but these are changed regularly and can also vary according to task. </a:t>
            </a:r>
          </a:p>
          <a:p>
            <a:r>
              <a:rPr lang="en-GB" dirty="0"/>
              <a:t>Changes will be made if necessary, depending on group dynamics.</a:t>
            </a:r>
          </a:p>
          <a:p>
            <a:pPr marL="0" indent="0">
              <a:buNone/>
            </a:pPr>
            <a:br>
              <a:rPr lang="en-GB" b="1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9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27188"/>
            <a:ext cx="8229600" cy="518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PE and Games:</a:t>
            </a:r>
            <a:endParaRPr lang="en-GB" dirty="0"/>
          </a:p>
          <a:p>
            <a:r>
              <a:rPr lang="en-GB" dirty="0"/>
              <a:t>Children should come to school wearing their correct outdoor P.E. kit on a Tuesday for 5SB &amp; 5LG and on a Friday for 5YLSG. This should include a lightweight waterproof jacket.</a:t>
            </a:r>
          </a:p>
          <a:p>
            <a:r>
              <a:rPr lang="en-GB" dirty="0"/>
              <a:t>All kit should be clearly named. </a:t>
            </a: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br>
              <a:rPr lang="en-GB" b="1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4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27188"/>
            <a:ext cx="8229600" cy="5114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GB" b="1" dirty="0">
                <a:solidFill>
                  <a:schemeClr val="tx2"/>
                </a:solidFill>
              </a:rPr>
              <a:t>Swimming:</a:t>
            </a:r>
          </a:p>
          <a:p>
            <a:r>
              <a:rPr lang="en-GB" dirty="0"/>
              <a:t>Children will participate in weekly swimming lessons, these will occur in the Spring term. </a:t>
            </a:r>
          </a:p>
          <a:p>
            <a:r>
              <a:rPr lang="en-GB" dirty="0"/>
              <a:t>It is essential that children remember their swimming kit for their swimming lesson, otherwise they will not be able to participate. </a:t>
            </a:r>
          </a:p>
          <a:p>
            <a:r>
              <a:rPr lang="en-GB" dirty="0"/>
              <a:t>If your child is unable to swim due to illness, please send a letter addressed to their class teacher but it is usually the case that if they are  too ill to swim, they shouldn’t be in school.</a:t>
            </a:r>
            <a:br>
              <a:rPr lang="en-GB" b="1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1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27188"/>
            <a:ext cx="8229600" cy="5186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300" b="1" dirty="0">
                <a:solidFill>
                  <a:schemeClr val="tx2"/>
                </a:solidFill>
              </a:rPr>
              <a:t>Communication: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Information will be sent home via e-mail, text, Class Dojo and/or letter. Look out for the Weekly Bulletin via email.</a:t>
            </a:r>
          </a:p>
          <a:p>
            <a:r>
              <a:rPr lang="en-GB" dirty="0"/>
              <a:t>We also use your child’s Reading Record to communicate personally with you about anything specific to reading, so please check these regularly. </a:t>
            </a:r>
          </a:p>
          <a:p>
            <a:r>
              <a:rPr lang="en-GB" dirty="0"/>
              <a:t>If you need to contact your child’s class teacher, please do so via Class Dojo.</a:t>
            </a: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br>
              <a:rPr lang="en-GB" b="1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8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Whole school messages:</a:t>
            </a:r>
          </a:p>
          <a:p>
            <a:r>
              <a:rPr lang="en-GB" dirty="0"/>
              <a:t>Please inform the school office if your child is absent from school or to a PALS arrangement.</a:t>
            </a:r>
          </a:p>
          <a:p>
            <a:r>
              <a:rPr lang="en-GB" dirty="0"/>
              <a:t>If you would like to request time off for your child during term time, you must seek permission from Ms </a:t>
            </a:r>
            <a:r>
              <a:rPr lang="en-GB" dirty="0" err="1"/>
              <a:t>Loynes</a:t>
            </a:r>
            <a:r>
              <a:rPr lang="en-GB" dirty="0"/>
              <a:t>. Request forms can be found in the office.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27573"/>
            <a:ext cx="914479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7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27188"/>
            <a:ext cx="8229600" cy="5186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Rewards: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dirty="0"/>
              <a:t>To be used as a reward for children’s good behaviour, positive attitude and hard work e.g. dojo points…</a:t>
            </a:r>
          </a:p>
          <a:p>
            <a:endParaRPr lang="en-GB" dirty="0"/>
          </a:p>
          <a:p>
            <a:r>
              <a:rPr lang="en-GB" dirty="0"/>
              <a:t>Tokens will be given out to pupils seen to be following the ‘St Thomas’ Way’.</a:t>
            </a:r>
          </a:p>
          <a:p>
            <a:pPr marL="0" indent="0">
              <a:buNone/>
            </a:pPr>
            <a:br>
              <a:rPr lang="en-GB" b="1" dirty="0"/>
            </a:br>
            <a:endParaRPr lang="en-GB" dirty="0"/>
          </a:p>
          <a:p>
            <a:pPr marL="0" indent="0">
              <a:buFont typeface="Arial" pitchFamily="34" charset="0"/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br>
              <a:rPr lang="en-GB" b="1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2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27188"/>
            <a:ext cx="8229600" cy="5186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/>
              <a:t>We look forward to a wonderful year with your children, we will do our best to help them progress as much as possible! </a:t>
            </a:r>
            <a:endParaRPr lang="en-GB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2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br>
              <a:rPr lang="en-GB" b="1" dirty="0"/>
            </a:br>
            <a:endParaRPr lang="en-GB" dirty="0"/>
          </a:p>
          <a:p>
            <a:pPr marL="0" indent="0">
              <a:buFont typeface="Arial" pitchFamily="34" charset="0"/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br>
              <a:rPr lang="en-GB" b="1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2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224136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Welcome</a:t>
            </a:r>
            <a:r>
              <a:rPr lang="en-GB" b="1" u="sng" dirty="0">
                <a:solidFill>
                  <a:schemeClr val="tx2"/>
                </a:solidFill>
                <a:latin typeface="+mn-lt"/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208912" cy="3744416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tx1"/>
              </a:solidFill>
              <a:latin typeface="+mj-lt"/>
            </a:endParaRPr>
          </a:p>
          <a:p>
            <a:br>
              <a:rPr lang="en-GB" dirty="0">
                <a:solidFill>
                  <a:schemeClr val="tx1"/>
                </a:solidFill>
                <a:latin typeface="+mj-lt"/>
              </a:rPr>
            </a:br>
            <a:r>
              <a:rPr lang="en-GB" dirty="0">
                <a:solidFill>
                  <a:schemeClr val="tx1"/>
                </a:solidFill>
                <a:latin typeface="+mj-lt"/>
              </a:rPr>
              <a:t>Year 5 teachers: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Miss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Grenham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, Mrs Leung, </a:t>
            </a:r>
            <a:r>
              <a:rPr lang="en-GB" dirty="0">
                <a:solidFill>
                  <a:schemeClr val="tx1"/>
                </a:solidFill>
              </a:rPr>
              <a:t>Mrs Galbraith</a:t>
            </a:r>
          </a:p>
          <a:p>
            <a:r>
              <a:rPr lang="en-GB" dirty="0">
                <a:solidFill>
                  <a:schemeClr val="tx1"/>
                </a:solidFill>
              </a:rPr>
              <a:t>&amp; Mr </a:t>
            </a:r>
            <a:r>
              <a:rPr lang="en-GB" dirty="0" err="1">
                <a:solidFill>
                  <a:schemeClr val="tx1"/>
                </a:solidFill>
              </a:rPr>
              <a:t>Bleasdale</a:t>
            </a:r>
            <a:endParaRPr lang="en-GB" dirty="0">
              <a:solidFill>
                <a:schemeClr val="tx1"/>
              </a:solidFill>
              <a:latin typeface="+mj-lt"/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t="13799" r="57195" b="70779"/>
          <a:stretch/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4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826"/>
            <a:ext cx="8229600" cy="46849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Teaching routines:</a:t>
            </a:r>
            <a:br>
              <a:rPr lang="en-GB" b="1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dirty="0"/>
              <a:t>Mrs Gallagher and Miss Emanuel will be our teaching assistants this year, working with a group of children at a time to ensure essential progress is achieved.</a:t>
            </a:r>
          </a:p>
          <a:p>
            <a:r>
              <a:rPr lang="en-GB" dirty="0"/>
              <a:t>The class will have Music lessons taught by Mrs Walkinshaw, Games lessons taught by Mr </a:t>
            </a:r>
            <a:r>
              <a:rPr lang="en-GB" dirty="0" err="1"/>
              <a:t>Beeley</a:t>
            </a:r>
            <a:r>
              <a:rPr lang="en-GB" dirty="0"/>
              <a:t> and RE lessons taught by Mr </a:t>
            </a:r>
            <a:r>
              <a:rPr lang="en-GB" dirty="0" err="1"/>
              <a:t>Campen</a:t>
            </a:r>
            <a:r>
              <a:rPr lang="en-GB" dirty="0"/>
              <a:t>. These will be on Tuesday afternoons.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92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92276"/>
            <a:ext cx="8229600" cy="49561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dirty="0">
                <a:solidFill>
                  <a:schemeClr val="tx2"/>
                </a:solidFill>
              </a:rPr>
              <a:t>Curriculum:</a:t>
            </a:r>
          </a:p>
          <a:p>
            <a:r>
              <a:rPr lang="en-GB" dirty="0"/>
              <a:t>Your children will be assessed against age related expectations. These are known as “AREs.”</a:t>
            </a:r>
          </a:p>
          <a:p>
            <a:r>
              <a:rPr lang="en-GB" dirty="0">
                <a:latin typeface="+mj-lt"/>
              </a:rPr>
              <a:t>These can be found on our school year group web page.</a:t>
            </a:r>
          </a:p>
          <a:p>
            <a:r>
              <a:rPr lang="en-GB" dirty="0"/>
              <a:t>Year 5 is the first year of a 2-year UKS2 curriculum in English, and specific AREs have been identified as essential points of progress to work toward this year.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49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C2FB63-7BFE-4609-8D73-8CA53406A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80297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84808-520E-44BE-9847-D46E472F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7867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666A9-CEF4-4C0D-AB03-B4C2166C1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928992" cy="60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5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91440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27188"/>
            <a:ext cx="8229600" cy="5114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3500" b="1" dirty="0">
                <a:solidFill>
                  <a:schemeClr val="tx2"/>
                </a:solidFill>
              </a:rPr>
              <a:t>Reading:</a:t>
            </a:r>
          </a:p>
          <a:p>
            <a:r>
              <a:rPr lang="en-GB" sz="3300" dirty="0"/>
              <a:t>It is essential that children bring their reading books to school every day.</a:t>
            </a:r>
          </a:p>
          <a:p>
            <a:r>
              <a:rPr lang="en-GB" sz="3300" dirty="0"/>
              <a:t>Your child will read within a guided reading session each week.</a:t>
            </a:r>
          </a:p>
          <a:p>
            <a:r>
              <a:rPr lang="en-GB" sz="3300" dirty="0"/>
              <a:t>Guided reading will be a taught session and will use a book of a higher level to provide more challenge. </a:t>
            </a:r>
          </a:p>
          <a:p>
            <a:r>
              <a:rPr lang="en-GB" sz="3300" dirty="0"/>
              <a:t>Children will also have the opportunity to change their individual reading books throughout the week.</a:t>
            </a:r>
          </a:p>
          <a:p>
            <a:r>
              <a:rPr lang="en-GB" sz="3300" dirty="0"/>
              <a:t>Please support your child by encouraging them to read on a daily basis for a minimum of 15 minutes and by signing their reading record on a weekly basis. </a:t>
            </a:r>
            <a:br>
              <a:rPr lang="en-GB" b="1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9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27188"/>
            <a:ext cx="8229600" cy="5114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3500" b="1" dirty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GB" sz="3500" b="1" dirty="0">
                <a:solidFill>
                  <a:schemeClr val="tx2"/>
                </a:solidFill>
              </a:rPr>
              <a:t>Homework:</a:t>
            </a:r>
          </a:p>
          <a:p>
            <a:r>
              <a:rPr lang="en-GB" sz="3300" dirty="0"/>
              <a:t>Reading for at least 15 minutes (daily)</a:t>
            </a:r>
          </a:p>
          <a:p>
            <a:r>
              <a:rPr lang="en-GB" sz="3300" dirty="0"/>
              <a:t>Spellings (every other week)</a:t>
            </a:r>
          </a:p>
          <a:p>
            <a:r>
              <a:rPr lang="en-GB" sz="3300" dirty="0"/>
              <a:t>Times tables practice (TTRS can be used for this)</a:t>
            </a:r>
          </a:p>
          <a:p>
            <a:r>
              <a:rPr lang="en-GB" sz="3300" dirty="0"/>
              <a:t>Maths homework weekly (Fri – Wed)</a:t>
            </a:r>
          </a:p>
          <a:p>
            <a:r>
              <a:rPr lang="en-GB" sz="3300" dirty="0"/>
              <a:t>Topic or Young Leader’s homework (Fri – Wed)</a:t>
            </a:r>
            <a:br>
              <a:rPr lang="en-GB" b="1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4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657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 Theme</vt:lpstr>
      <vt:lpstr>PowerPoint Presentation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Howard</dc:creator>
  <cp:lastModifiedBy>Mrs Galbraith</cp:lastModifiedBy>
  <cp:revision>103</cp:revision>
  <cp:lastPrinted>2014-09-05T15:03:27Z</cp:lastPrinted>
  <dcterms:created xsi:type="dcterms:W3CDTF">2012-09-18T10:04:09Z</dcterms:created>
  <dcterms:modified xsi:type="dcterms:W3CDTF">2025-09-07T13:04:30Z</dcterms:modified>
</cp:coreProperties>
</file>