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9" r:id="rId3"/>
    <p:sldId id="280" r:id="rId4"/>
    <p:sldId id="293" r:id="rId5"/>
    <p:sldId id="286" r:id="rId6"/>
    <p:sldId id="282" r:id="rId7"/>
    <p:sldId id="281" r:id="rId8"/>
    <p:sldId id="287" r:id="rId9"/>
    <p:sldId id="292" r:id="rId10"/>
    <p:sldId id="2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F4D01C2-B1C2-4C3C-B4C1-03DA0A7E6477}" type="datetimeFigureOut">
              <a:rPr lang="en-GB" smtClean="0"/>
              <a:t>04/09/2025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BA1CE31-50A7-43BC-A610-1AA0678FA199}" type="slidenum">
              <a:rPr lang="en-GB" smtClean="0"/>
              <a:t>‹#›</a:t>
            </a:fld>
            <a:endParaRPr lang="en-GB"/>
          </a:p>
        </p:txBody>
      </p:sp>
    </p:spTree>
    <p:extLst>
      <p:ext uri="{BB962C8B-B14F-4D97-AF65-F5344CB8AC3E}">
        <p14:creationId xmlns:p14="http://schemas.microsoft.com/office/powerpoint/2010/main" val="1936027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76A0A4-5518-4A09-ADDA-DE6905DB7373}" type="datetimeFigureOut">
              <a:rPr lang="en-GB" smtClean="0"/>
              <a:t>04/09/2025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9F27E7F-D51B-47B1-BC4E-BEF939F250DD}" type="slidenum">
              <a:rPr lang="en-GB" smtClean="0"/>
              <a:t>‹#›</a:t>
            </a:fld>
            <a:endParaRPr lang="en-GB"/>
          </a:p>
        </p:txBody>
      </p:sp>
    </p:spTree>
    <p:extLst>
      <p:ext uri="{BB962C8B-B14F-4D97-AF65-F5344CB8AC3E}">
        <p14:creationId xmlns:p14="http://schemas.microsoft.com/office/powerpoint/2010/main" val="18852317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D4D3D16-A41D-4A67-B2D6-036623FDC0ED}" type="datetime1">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193105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FEFA5F-19E9-4274-AB60-A521354291C9}" type="datetime1">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3921928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2CB665-2812-4152-8511-553DA5449A22}" type="datetime1">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3211426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46BCC5-7ED1-4AA4-8264-DD7BCBC67C32}" type="datetime1">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32133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BFFB43-3C29-4DEB-AEF0-AC55FCFD9061}" type="datetime1">
              <a:rPr lang="en-GB" smtClean="0"/>
              <a:t>04/09/2025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120270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745E3F-DFB2-4FFE-B600-305BE8BC31BB}" type="datetime1">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3308956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2E39AD1-838B-4339-92CD-99C170F92A8F}" type="datetime1">
              <a:rPr lang="en-GB" smtClean="0"/>
              <a:t>04/09/2025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419563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5909AC8-BBFD-42F2-A3ED-266D4E060604}" type="datetime1">
              <a:rPr lang="en-GB" smtClean="0"/>
              <a:t>04/09/2025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2954038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03B8A-C324-49D3-B4D5-63108BC5566C}" type="datetime1">
              <a:rPr lang="en-GB" smtClean="0"/>
              <a:t>04/09/2025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4139467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DE0FB0-F0C2-4E3B-90A1-9CD4B70A1A1E}" type="datetime1">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180237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E0F46D-A85B-4538-9C45-2ABC6BE5B2ED}" type="datetime1">
              <a:rPr lang="en-GB" smtClean="0"/>
              <a:t>04/09/2025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8B05D8-1571-4608-B1E8-41BF96D3DAEC}" type="slidenum">
              <a:rPr lang="en-GB" smtClean="0"/>
              <a:t>‹#›</a:t>
            </a:fld>
            <a:endParaRPr lang="en-GB"/>
          </a:p>
        </p:txBody>
      </p:sp>
    </p:spTree>
    <p:extLst>
      <p:ext uri="{BB962C8B-B14F-4D97-AF65-F5344CB8AC3E}">
        <p14:creationId xmlns:p14="http://schemas.microsoft.com/office/powerpoint/2010/main" val="236566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D39AB-BFA3-4DA6-9B9B-703FAF1A97C4}" type="datetime1">
              <a:rPr lang="en-GB" smtClean="0"/>
              <a:t>04/09/2025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B05D8-1571-4608-B1E8-41BF96D3DAEC}" type="slidenum">
              <a:rPr lang="en-GB" smtClean="0"/>
              <a:t>‹#›</a:t>
            </a:fld>
            <a:endParaRPr lang="en-GB"/>
          </a:p>
        </p:txBody>
      </p:sp>
    </p:spTree>
    <p:extLst>
      <p:ext uri="{BB962C8B-B14F-4D97-AF65-F5344CB8AC3E}">
        <p14:creationId xmlns:p14="http://schemas.microsoft.com/office/powerpoint/2010/main" val="2144115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65050"/>
            <a:ext cx="7772400" cy="1224136"/>
          </a:xfrm>
        </p:spPr>
        <p:txBody>
          <a:bodyPr>
            <a:normAutofit/>
          </a:bodyPr>
          <a:lstStyle/>
          <a:p>
            <a:r>
              <a:rPr lang="en-GB" sz="6600" b="1" dirty="0">
                <a:latin typeface="NTPreCursivef" panose="03000400000000000000" pitchFamily="66" charset="0"/>
              </a:rPr>
              <a:t>Welcome!</a:t>
            </a:r>
          </a:p>
        </p:txBody>
      </p:sp>
      <p:sp>
        <p:nvSpPr>
          <p:cNvPr id="3" name="Subtitle 2"/>
          <p:cNvSpPr>
            <a:spLocks noGrp="1"/>
          </p:cNvSpPr>
          <p:nvPr>
            <p:ph type="subTitle" idx="1"/>
          </p:nvPr>
        </p:nvSpPr>
        <p:spPr>
          <a:xfrm>
            <a:off x="467544" y="1988840"/>
            <a:ext cx="8208912" cy="3744416"/>
          </a:xfrm>
        </p:spPr>
        <p:txBody>
          <a:bodyPr>
            <a:normAutofit fontScale="92500" lnSpcReduction="10000"/>
          </a:bodyPr>
          <a:lstStyle/>
          <a:p>
            <a:endParaRPr lang="en-GB" sz="3600" dirty="0">
              <a:solidFill>
                <a:schemeClr val="tx1"/>
              </a:solidFill>
              <a:latin typeface="NTPreCursivef" panose="03000400000000000000" pitchFamily="66" charset="0"/>
            </a:endParaRPr>
          </a:p>
          <a:p>
            <a:r>
              <a:rPr lang="en-GB" sz="3600" dirty="0">
                <a:solidFill>
                  <a:schemeClr val="tx1"/>
                </a:solidFill>
                <a:latin typeface="NTPreCursivef" panose="03000400000000000000" pitchFamily="66" charset="0"/>
              </a:rPr>
              <a:t>We aim to answer any questions that you may have about our daily timetable and the Year Two curriculum.</a:t>
            </a:r>
          </a:p>
          <a:p>
            <a:br>
              <a:rPr lang="en-GB" sz="3600" dirty="0">
                <a:solidFill>
                  <a:schemeClr val="tx1"/>
                </a:solidFill>
                <a:latin typeface="NTPreCursivef" panose="03000400000000000000" pitchFamily="66" charset="0"/>
              </a:rPr>
            </a:br>
            <a:r>
              <a:rPr lang="en-GB" sz="3600" dirty="0">
                <a:solidFill>
                  <a:schemeClr val="tx1"/>
                </a:solidFill>
                <a:latin typeface="NTPreCursivef" panose="03000400000000000000" pitchFamily="66" charset="0"/>
              </a:rPr>
              <a:t>Year 2 teachers:</a:t>
            </a:r>
          </a:p>
          <a:p>
            <a:r>
              <a:rPr lang="en-GB" sz="3600" dirty="0">
                <a:solidFill>
                  <a:schemeClr val="tx1"/>
                </a:solidFill>
                <a:latin typeface="NTPreCursivef" panose="03000400000000000000" pitchFamily="66" charset="0"/>
              </a:rPr>
              <a:t>Mrs Brokenbrow, Mrs Bleasdale and Mrs Gibbs</a:t>
            </a:r>
          </a:p>
        </p:txBody>
      </p:sp>
      <p:pic>
        <p:nvPicPr>
          <p:cNvPr id="5" name="Picture 4">
            <a:extLst>
              <a:ext uri="{FF2B5EF4-FFF2-40B4-BE49-F238E27FC236}">
                <a16:creationId xmlns:a16="http://schemas.microsoft.com/office/drawing/2014/main" id="{4EC5E003-E354-4D86-9D43-6CA9C098C3A5}"/>
              </a:ext>
            </a:extLst>
          </p:cNvPr>
          <p:cNvPicPr/>
          <p:nvPr/>
        </p:nvPicPr>
        <p:blipFill rotWithShape="1">
          <a:blip r:embed="rId2"/>
          <a:srcRect l="20607" t="32500" r="71582" b="53909"/>
          <a:stretch/>
        </p:blipFill>
        <p:spPr bwMode="auto">
          <a:xfrm>
            <a:off x="6948264" y="221382"/>
            <a:ext cx="2020312" cy="191147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05247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764704"/>
            <a:ext cx="8229600" cy="604867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b="1" dirty="0">
              <a:latin typeface="Comic Sans MS" panose="030F0702030302020204" pitchFamily="66" charset="0"/>
            </a:endParaRPr>
          </a:p>
          <a:p>
            <a:pPr marL="0" indent="0" algn="ctr">
              <a:buNone/>
            </a:pPr>
            <a:endParaRPr lang="en-GB" b="1" dirty="0">
              <a:latin typeface="Comic Sans MS" panose="030F0702030302020204" pitchFamily="66" charset="0"/>
            </a:endParaRPr>
          </a:p>
          <a:p>
            <a:pPr marL="0" indent="0" algn="ctr">
              <a:buNone/>
            </a:pPr>
            <a:r>
              <a:rPr lang="en-GB" sz="4200" dirty="0">
                <a:latin typeface="NTPreCursivef" panose="03000400000000000000" pitchFamily="66" charset="0"/>
              </a:rPr>
              <a:t>We look forward to a wonderful year with your children, we will do our best to help them progress as much as possible! </a:t>
            </a:r>
            <a:endParaRPr lang="en-GB" sz="4200" b="1" dirty="0">
              <a:latin typeface="NTPreCursivef" panose="03000400000000000000" pitchFamily="66" charset="0"/>
            </a:endParaRPr>
          </a:p>
          <a:p>
            <a:pPr marL="0" indent="0" algn="ctr">
              <a:buNone/>
            </a:pPr>
            <a:endParaRPr lang="en-GB" sz="4200" b="1" dirty="0">
              <a:latin typeface="NTPreCursivef" panose="03000400000000000000" pitchFamily="66" charset="0"/>
            </a:endParaRPr>
          </a:p>
          <a:p>
            <a:pPr marL="0" indent="0" algn="ctr">
              <a:buNone/>
            </a:pPr>
            <a:r>
              <a:rPr lang="en-GB" sz="4200" b="1" dirty="0">
                <a:latin typeface="NTPreCursivef" panose="03000400000000000000" pitchFamily="66" charset="0"/>
              </a:rPr>
              <a:t>Thank you for your time.  Are there any questions we can answer?</a:t>
            </a:r>
            <a:br>
              <a:rPr lang="en-GB" b="1" dirty="0"/>
            </a:br>
            <a:endParaRPr lang="en-GB" dirty="0"/>
          </a:p>
          <a:p>
            <a:pPr marL="0" indent="0">
              <a:buFont typeface="Arial" pitchFamily="34" charset="0"/>
              <a:buNone/>
            </a:pPr>
            <a:endParaRPr lang="en-GB" b="1" dirty="0">
              <a:latin typeface="Comic Sans MS" panose="030F0702030302020204" pitchFamily="66" charset="0"/>
            </a:endParaRPr>
          </a:p>
          <a:p>
            <a:pPr marL="0" indent="0">
              <a:buNone/>
            </a:pPr>
            <a:br>
              <a:rPr lang="en-GB" b="1" dirty="0">
                <a:latin typeface="Comic Sans MS" panose="030F0702030302020204" pitchFamily="66" charset="0"/>
              </a:rPr>
            </a:br>
            <a:endParaRPr lang="en-GB" b="1" dirty="0">
              <a:latin typeface="Comic Sans MS" panose="030F0702030302020204" pitchFamily="66" charset="0"/>
            </a:endParaRPr>
          </a:p>
        </p:txBody>
      </p:sp>
    </p:spTree>
    <p:extLst>
      <p:ext uri="{BB962C8B-B14F-4D97-AF65-F5344CB8AC3E}">
        <p14:creationId xmlns:p14="http://schemas.microsoft.com/office/powerpoint/2010/main" val="1400227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54155"/>
          </a:xfrm>
        </p:spPr>
        <p:txBody>
          <a:bodyPr>
            <a:normAutofit/>
          </a:bodyPr>
          <a:lstStyle/>
          <a:p>
            <a:pPr marL="0" indent="0">
              <a:buNone/>
            </a:pPr>
            <a:r>
              <a:rPr lang="en-GB" sz="4800" b="1" u="sng" dirty="0">
                <a:latin typeface="NTPreCursivef" panose="03000400000000000000" pitchFamily="66" charset="0"/>
              </a:rPr>
              <a:t>Teaching routines</a:t>
            </a:r>
            <a:br>
              <a:rPr lang="en-GB" b="1" dirty="0">
                <a:latin typeface="NTPreCursivef" panose="03000400000000000000" pitchFamily="66" charset="0"/>
              </a:rPr>
            </a:br>
            <a:endParaRPr lang="en-GB" b="1" dirty="0">
              <a:latin typeface="NTPreCursivef" panose="03000400000000000000" pitchFamily="66" charset="0"/>
            </a:endParaRPr>
          </a:p>
          <a:p>
            <a:r>
              <a:rPr lang="en-GB" dirty="0">
                <a:latin typeface="NTPreCursivef" panose="03000400000000000000" pitchFamily="66" charset="0"/>
              </a:rPr>
              <a:t>Mrs Cross, Miss Roach and Mrs Meredith will be our Teaching Assistants across the three classes for this year, working with groups of children to ensure essential progress is achieved. </a:t>
            </a:r>
          </a:p>
          <a:p>
            <a:r>
              <a:rPr lang="en-GB" dirty="0">
                <a:latin typeface="NTPreCursivef" panose="03000400000000000000" pitchFamily="66" charset="0"/>
              </a:rPr>
              <a:t>During Friday afternoons teachers will be out of class for planning and assessment time. The children will be taught PE/dance by our sports coaches or PSHE by Mrs Brocklehurst our HLTA.</a:t>
            </a:r>
          </a:p>
        </p:txBody>
      </p:sp>
      <p:pic>
        <p:nvPicPr>
          <p:cNvPr id="5" name="Picture 4">
            <a:extLst>
              <a:ext uri="{FF2B5EF4-FFF2-40B4-BE49-F238E27FC236}">
                <a16:creationId xmlns:a16="http://schemas.microsoft.com/office/drawing/2014/main" id="{16EDB657-1408-4932-9962-40027AEFB758}"/>
              </a:ext>
            </a:extLst>
          </p:cNvPr>
          <p:cNvPicPr/>
          <p:nvPr/>
        </p:nvPicPr>
        <p:blipFill rotWithShape="1">
          <a:blip r:embed="rId2"/>
          <a:srcRect l="20607" t="32500" r="71582" b="53909"/>
          <a:stretch/>
        </p:blipFill>
        <p:spPr bwMode="auto">
          <a:xfrm>
            <a:off x="7236296" y="221383"/>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14924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908720"/>
            <a:ext cx="8229600" cy="594928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4800" b="1" u="sng" dirty="0">
                <a:latin typeface="NTPreCursivef" panose="03000400000000000000" pitchFamily="66" charset="0"/>
              </a:rPr>
              <a:t>Curriculum</a:t>
            </a:r>
          </a:p>
          <a:p>
            <a:r>
              <a:rPr lang="en-GB" sz="4300" dirty="0">
                <a:latin typeface="NTPreCursivef" panose="03000400000000000000" pitchFamily="66" charset="0"/>
              </a:rPr>
              <a:t>We deliver an exciting curriculum based on the National Curriculum. Our writing is planned around a class book and writing opportunities are based on the text. In maths we take a mastery approach where all children are given opportunities to dive deeper into real life maths problems. </a:t>
            </a:r>
          </a:p>
          <a:p>
            <a:r>
              <a:rPr lang="en-GB" sz="4300" dirty="0">
                <a:latin typeface="NTPreCursivef" panose="03000400000000000000" pitchFamily="66" charset="0"/>
              </a:rPr>
              <a:t>Age related expectations can be found on the class pages. </a:t>
            </a:r>
          </a:p>
          <a:p>
            <a:endParaRPr lang="en-GB" b="1" dirty="0">
              <a:latin typeface="Comic Sans MS" panose="030F0702030302020204" pitchFamily="66" charset="0"/>
            </a:endParaRPr>
          </a:p>
        </p:txBody>
      </p:sp>
      <p:pic>
        <p:nvPicPr>
          <p:cNvPr id="6" name="Picture 5">
            <a:extLst>
              <a:ext uri="{FF2B5EF4-FFF2-40B4-BE49-F238E27FC236}">
                <a16:creationId xmlns:a16="http://schemas.microsoft.com/office/drawing/2014/main" id="{63299E44-A62B-4402-9A21-6E0F6421BDE3}"/>
              </a:ext>
            </a:extLst>
          </p:cNvPr>
          <p:cNvPicPr/>
          <p:nvPr/>
        </p:nvPicPr>
        <p:blipFill rotWithShape="1">
          <a:blip r:embed="rId2"/>
          <a:srcRect l="20607" t="32500" r="71582" b="53909"/>
          <a:stretch/>
        </p:blipFill>
        <p:spPr bwMode="auto">
          <a:xfrm>
            <a:off x="7236296" y="116632"/>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18497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80728"/>
            <a:ext cx="8229600" cy="5680130"/>
          </a:xfrm>
        </p:spPr>
        <p:txBody>
          <a:bodyPr>
            <a:normAutofit fontScale="92500" lnSpcReduction="10000"/>
          </a:bodyPr>
          <a:lstStyle/>
          <a:p>
            <a:pPr marL="0" indent="0">
              <a:buNone/>
            </a:pPr>
            <a:r>
              <a:rPr lang="en-GB" sz="4800" b="1" u="sng" dirty="0">
                <a:latin typeface="NTPreCursivef" panose="03000400000000000000" pitchFamily="66" charset="0"/>
              </a:rPr>
              <a:t>Seesaw</a:t>
            </a:r>
            <a:r>
              <a:rPr lang="en-GB" sz="3900" dirty="0">
                <a:latin typeface="NTPreCursivef" panose="03000400000000000000" pitchFamily="66" charset="0"/>
              </a:rPr>
              <a:t> </a:t>
            </a:r>
          </a:p>
          <a:p>
            <a:r>
              <a:rPr lang="en-GB" sz="3900" dirty="0">
                <a:latin typeface="NTPreCursivef" panose="03000400000000000000" pitchFamily="66" charset="0"/>
              </a:rPr>
              <a:t>This year we are using Seesaw in Year 2. </a:t>
            </a:r>
          </a:p>
          <a:p>
            <a:r>
              <a:rPr lang="en-GB" sz="3900" dirty="0">
                <a:latin typeface="NTPreCursivef" panose="03000400000000000000" pitchFamily="66" charset="0"/>
              </a:rPr>
              <a:t>This is an online platform where children can add pictures and videos of their work. Annotations and voice notes can be added to pictures by children. </a:t>
            </a:r>
          </a:p>
          <a:p>
            <a:r>
              <a:rPr lang="en-GB" sz="3900" dirty="0">
                <a:latin typeface="NTPreCursivef" panose="03000400000000000000" pitchFamily="66" charset="0"/>
              </a:rPr>
              <a:t>Each child has a folder which they can add work to. </a:t>
            </a:r>
          </a:p>
          <a:p>
            <a:r>
              <a:rPr lang="en-GB" sz="3900" dirty="0">
                <a:latin typeface="NTPreCursivef" panose="03000400000000000000" pitchFamily="66" charset="0"/>
              </a:rPr>
              <a:t>Only teachers and members of SLT from St. Thomas’ will have access to these accounts. </a:t>
            </a:r>
          </a:p>
          <a:p>
            <a:endParaRPr lang="en-GB" dirty="0"/>
          </a:p>
          <a:p>
            <a:endParaRPr lang="en-GB" dirty="0"/>
          </a:p>
        </p:txBody>
      </p:sp>
      <p:pic>
        <p:nvPicPr>
          <p:cNvPr id="1026" name="Picture 2" descr="What is SeeS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16632"/>
            <a:ext cx="1435943" cy="107557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A94195D-8055-432E-A00B-BD885DAA345B}"/>
              </a:ext>
            </a:extLst>
          </p:cNvPr>
          <p:cNvPicPr/>
          <p:nvPr/>
        </p:nvPicPr>
        <p:blipFill rotWithShape="1">
          <a:blip r:embed="rId3"/>
          <a:srcRect l="20607" t="32500" r="71582" b="53909"/>
          <a:stretch/>
        </p:blipFill>
        <p:spPr bwMode="auto">
          <a:xfrm>
            <a:off x="7236296" y="116632"/>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03635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836712"/>
            <a:ext cx="8229600" cy="5976664"/>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7600" b="1" u="sng" dirty="0">
                <a:latin typeface="NTPreCursivef" panose="03000400000000000000" pitchFamily="66" charset="0"/>
              </a:rPr>
              <a:t>PE and Games</a:t>
            </a:r>
            <a:br>
              <a:rPr lang="en-GB" sz="5100" b="1" u="sng" dirty="0">
                <a:latin typeface="NTPreCursivef" panose="03000400000000000000" pitchFamily="66" charset="0"/>
              </a:rPr>
            </a:br>
            <a:endParaRPr lang="en-GB" sz="5100" dirty="0">
              <a:latin typeface="NTPreCursivef" panose="03000400000000000000" pitchFamily="66" charset="0"/>
            </a:endParaRPr>
          </a:p>
          <a:p>
            <a:r>
              <a:rPr lang="en-GB" sz="5900" dirty="0">
                <a:latin typeface="NTPreCursivef" panose="03000400000000000000" pitchFamily="66" charset="0"/>
              </a:rPr>
              <a:t>Children will come to school in their PE kit on a Friday as this is our outdoor PE day. </a:t>
            </a:r>
          </a:p>
          <a:p>
            <a:r>
              <a:rPr lang="en-GB" sz="5900" dirty="0">
                <a:latin typeface="NTPreCursivef" panose="03000400000000000000" pitchFamily="66" charset="0"/>
              </a:rPr>
              <a:t>Indoor PE kit should be in school at all times as this may be required for other lessons.</a:t>
            </a:r>
          </a:p>
          <a:p>
            <a:r>
              <a:rPr lang="en-GB" sz="5900" dirty="0">
                <a:latin typeface="NTPreCursivef" panose="03000400000000000000" pitchFamily="66" charset="0"/>
              </a:rPr>
              <a:t>Please ensure your child has the correct PE kit- white t-shirt and navy/black shorts.</a:t>
            </a:r>
          </a:p>
          <a:p>
            <a:r>
              <a:rPr lang="en-GB" sz="5900" dirty="0">
                <a:latin typeface="NTPreCursivef" panose="03000400000000000000" pitchFamily="66" charset="0"/>
              </a:rPr>
              <a:t>All kit should be clearly named. Kits will be kept in school at all times and will be sent home at the end of each half term.</a:t>
            </a:r>
          </a:p>
          <a:p>
            <a:r>
              <a:rPr lang="en-GB" sz="5900" dirty="0">
                <a:latin typeface="NTPreCursivef" panose="03000400000000000000" pitchFamily="66" charset="0"/>
              </a:rPr>
              <a:t>Please feel free to check the lost property for missing items. </a:t>
            </a:r>
          </a:p>
          <a:p>
            <a:r>
              <a:rPr lang="en-GB" sz="5900" dirty="0">
                <a:latin typeface="NTPreCursivef" panose="03000400000000000000" pitchFamily="66" charset="0"/>
              </a:rPr>
              <a:t>To encourage the children’s independence, we ask for your support in reminding your children to bring all their belongings with them at the end of the day. If they do forget something, we ask that only the children return to the classroom to retrieve it. </a:t>
            </a:r>
          </a:p>
          <a:p>
            <a:pPr marL="0" indent="0">
              <a:buNone/>
            </a:pPr>
            <a:endParaRPr lang="en-GB" b="1" dirty="0">
              <a:latin typeface="Comic Sans MS" panose="030F0702030302020204" pitchFamily="66" charset="0"/>
            </a:endParaRPr>
          </a:p>
        </p:txBody>
      </p:sp>
      <p:pic>
        <p:nvPicPr>
          <p:cNvPr id="6" name="Picture 5">
            <a:extLst>
              <a:ext uri="{FF2B5EF4-FFF2-40B4-BE49-F238E27FC236}">
                <a16:creationId xmlns:a16="http://schemas.microsoft.com/office/drawing/2014/main" id="{5FCE34C8-78E0-478C-BEE3-84B6EC76730F}"/>
              </a:ext>
            </a:extLst>
          </p:cNvPr>
          <p:cNvPicPr/>
          <p:nvPr/>
        </p:nvPicPr>
        <p:blipFill rotWithShape="1">
          <a:blip r:embed="rId2"/>
          <a:srcRect l="20607" t="32500" r="71582" b="53909"/>
          <a:stretch/>
        </p:blipFill>
        <p:spPr bwMode="auto">
          <a:xfrm>
            <a:off x="7236296" y="116632"/>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64745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23528" y="1097360"/>
            <a:ext cx="8229600" cy="576064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4600" b="1" u="sng" dirty="0">
                <a:latin typeface="NTPreCursivef" panose="03000400000000000000" pitchFamily="66" charset="0"/>
              </a:rPr>
              <a:t>Reading</a:t>
            </a:r>
          </a:p>
          <a:p>
            <a:r>
              <a:rPr lang="en-GB" sz="3800" dirty="0">
                <a:latin typeface="NTPreCursivef" panose="03000400000000000000" pitchFamily="66" charset="0"/>
              </a:rPr>
              <a:t>It is essential that children bring their reading books to school on their reading day. Your child will be given their reading day when there books come home this week. </a:t>
            </a:r>
          </a:p>
          <a:p>
            <a:r>
              <a:rPr lang="en-GB" sz="3800" dirty="0">
                <a:latin typeface="NTPreCursivef" panose="03000400000000000000" pitchFamily="66" charset="0"/>
              </a:rPr>
              <a:t>Children will have the opportunity to change their individual reading books on their reading day.</a:t>
            </a:r>
          </a:p>
          <a:p>
            <a:r>
              <a:rPr lang="en-GB" sz="3800" dirty="0">
                <a:latin typeface="NTPreCursivef" panose="03000400000000000000" pitchFamily="66" charset="0"/>
              </a:rPr>
              <a:t>The Class Teacher or Teaching Assistant will listen to your child read within a guided reading session each week. </a:t>
            </a:r>
          </a:p>
          <a:p>
            <a:r>
              <a:rPr lang="en-GB" sz="3800" dirty="0">
                <a:latin typeface="NTPreCursivef" panose="03000400000000000000" pitchFamily="66" charset="0"/>
              </a:rPr>
              <a:t>Guided reading will be a taught session and there will be a weekly focus on one of the different reading skills; vocabulary, inference, prediction, retrieval and sequencing. </a:t>
            </a:r>
          </a:p>
          <a:p>
            <a:r>
              <a:rPr lang="en-GB" sz="3800" dirty="0">
                <a:latin typeface="NTPreCursivef" panose="03000400000000000000" pitchFamily="66" charset="0"/>
              </a:rPr>
              <a:t>Please support your child by encouraging them to read on a daily basis, for a minimum of 10 minutes, and signing their Reading Record on a weekly basis. </a:t>
            </a:r>
            <a:br>
              <a:rPr lang="en-GB" b="1" dirty="0">
                <a:latin typeface="Comic Sans MS" panose="030F0702030302020204" pitchFamily="66" charset="0"/>
              </a:rPr>
            </a:br>
            <a:endParaRPr lang="en-GB" b="1" dirty="0">
              <a:latin typeface="Comic Sans MS" panose="030F0702030302020204" pitchFamily="66" charset="0"/>
            </a:endParaRPr>
          </a:p>
        </p:txBody>
      </p:sp>
      <p:pic>
        <p:nvPicPr>
          <p:cNvPr id="6" name="Picture 5">
            <a:extLst>
              <a:ext uri="{FF2B5EF4-FFF2-40B4-BE49-F238E27FC236}">
                <a16:creationId xmlns:a16="http://schemas.microsoft.com/office/drawing/2014/main" id="{377E99E4-AD0F-40D9-88ED-4BC020ADC604}"/>
              </a:ext>
            </a:extLst>
          </p:cNvPr>
          <p:cNvPicPr/>
          <p:nvPr/>
        </p:nvPicPr>
        <p:blipFill rotWithShape="1">
          <a:blip r:embed="rId2"/>
          <a:srcRect l="20607" t="32500" r="71582" b="53909"/>
          <a:stretch/>
        </p:blipFill>
        <p:spPr bwMode="auto">
          <a:xfrm>
            <a:off x="7236296" y="116632"/>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7529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95536" y="1527269"/>
            <a:ext cx="8229600" cy="4608512"/>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4100" b="1" u="sng" dirty="0">
                <a:highlight>
                  <a:srgbClr val="FFFF00"/>
                </a:highlight>
                <a:latin typeface="NTPreCursivef" panose="03000400000000000000" pitchFamily="66" charset="0"/>
              </a:rPr>
              <a:t>Homework</a:t>
            </a:r>
          </a:p>
          <a:p>
            <a:r>
              <a:rPr lang="en-GB" sz="4100" dirty="0">
                <a:highlight>
                  <a:srgbClr val="FFFF00"/>
                </a:highlight>
                <a:latin typeface="NTPreCursivef" panose="03000400000000000000" pitchFamily="66" charset="0"/>
              </a:rPr>
              <a:t>Given out on Fridays, to be completed, but not necessarily handed in. Our focus is more on the engagement and enjoyment of the activities. </a:t>
            </a:r>
          </a:p>
          <a:p>
            <a:r>
              <a:rPr lang="en-GB" sz="4100" dirty="0">
                <a:highlight>
                  <a:srgbClr val="FFFF00"/>
                </a:highlight>
                <a:latin typeface="NTPreCursivef" panose="03000400000000000000" pitchFamily="66" charset="0"/>
              </a:rPr>
              <a:t>Homework will be set on </a:t>
            </a:r>
            <a:r>
              <a:rPr lang="en-GB" sz="4100" dirty="0" err="1">
                <a:highlight>
                  <a:srgbClr val="FFFF00"/>
                </a:highlight>
                <a:latin typeface="NTPreCursivef" panose="03000400000000000000" pitchFamily="66" charset="0"/>
              </a:rPr>
              <a:t>PurpleMash</a:t>
            </a:r>
            <a:r>
              <a:rPr lang="en-GB" sz="4100" dirty="0">
                <a:highlight>
                  <a:srgbClr val="FFFF00"/>
                </a:highlight>
                <a:latin typeface="NTPreCursivef" panose="03000400000000000000" pitchFamily="66" charset="0"/>
              </a:rPr>
              <a:t>. Children will be reminded of their username and login.</a:t>
            </a:r>
          </a:p>
          <a:p>
            <a:r>
              <a:rPr lang="en-GB" sz="4100" dirty="0">
                <a:highlight>
                  <a:srgbClr val="FFFF00"/>
                </a:highlight>
                <a:latin typeface="NTPreCursivef" panose="03000400000000000000" pitchFamily="66" charset="0"/>
              </a:rPr>
              <a:t>There will be one homework activity per week. This could be a spelling activity, maths game or topic work. </a:t>
            </a:r>
          </a:p>
          <a:p>
            <a:r>
              <a:rPr lang="en-GB" sz="4100" dirty="0">
                <a:highlight>
                  <a:srgbClr val="FFFF00"/>
                </a:highlight>
                <a:latin typeface="NTPreCursivef" panose="03000400000000000000" pitchFamily="66" charset="0"/>
              </a:rPr>
              <a:t>Please feel free to comment on your child’s homework. </a:t>
            </a:r>
            <a:br>
              <a:rPr lang="en-GB" b="1" dirty="0">
                <a:highlight>
                  <a:srgbClr val="FFFF00"/>
                </a:highlight>
                <a:latin typeface="Comic Sans MS" panose="030F0702030302020204" pitchFamily="66" charset="0"/>
              </a:rPr>
            </a:br>
            <a:endParaRPr lang="en-GB" b="1" dirty="0">
              <a:highlight>
                <a:srgbClr val="FFFF00"/>
              </a:highlight>
              <a:latin typeface="Comic Sans MS" panose="030F0702030302020204" pitchFamily="66" charset="0"/>
            </a:endParaRPr>
          </a:p>
        </p:txBody>
      </p:sp>
      <p:pic>
        <p:nvPicPr>
          <p:cNvPr id="6" name="Picture 5">
            <a:extLst>
              <a:ext uri="{FF2B5EF4-FFF2-40B4-BE49-F238E27FC236}">
                <a16:creationId xmlns:a16="http://schemas.microsoft.com/office/drawing/2014/main" id="{A1FFD8DB-17E7-4157-948A-D631480E69D6}"/>
              </a:ext>
            </a:extLst>
          </p:cNvPr>
          <p:cNvPicPr/>
          <p:nvPr/>
        </p:nvPicPr>
        <p:blipFill rotWithShape="1">
          <a:blip r:embed="rId2"/>
          <a:srcRect l="20607" t="32500" r="71582" b="53909"/>
          <a:stretch/>
        </p:blipFill>
        <p:spPr bwMode="auto">
          <a:xfrm>
            <a:off x="7308304" y="260648"/>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108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23528" y="908720"/>
            <a:ext cx="8229600" cy="612068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4600" b="1" u="sng" dirty="0">
                <a:latin typeface="NTPreCursivef" panose="03000400000000000000" pitchFamily="66" charset="0"/>
              </a:rPr>
              <a:t>Communication</a:t>
            </a:r>
          </a:p>
          <a:p>
            <a:pPr marL="0" indent="0">
              <a:buNone/>
            </a:pPr>
            <a:endParaRPr lang="en-GB" b="1" dirty="0">
              <a:latin typeface="NTPreCursivef" panose="03000400000000000000" pitchFamily="66" charset="0"/>
            </a:endParaRPr>
          </a:p>
          <a:p>
            <a:r>
              <a:rPr lang="en-GB" dirty="0">
                <a:latin typeface="NTPreCursivef" panose="03000400000000000000" pitchFamily="66" charset="0"/>
              </a:rPr>
              <a:t>Information will be sent home via e-mail or the weekly bulletin.  </a:t>
            </a:r>
          </a:p>
          <a:p>
            <a:endParaRPr lang="en-GB" dirty="0">
              <a:latin typeface="NTPreCursivef" panose="03000400000000000000" pitchFamily="66" charset="0"/>
            </a:endParaRPr>
          </a:p>
          <a:p>
            <a:r>
              <a:rPr lang="en-GB" dirty="0">
                <a:latin typeface="NTPreCursivef" panose="03000400000000000000" pitchFamily="66" charset="0"/>
              </a:rPr>
              <a:t>We may also use Class Dojo to communicate personally with you, so please check this regularly. </a:t>
            </a:r>
          </a:p>
          <a:p>
            <a:endParaRPr lang="en-GB" dirty="0">
              <a:latin typeface="NTPreCursivef" panose="03000400000000000000" pitchFamily="66" charset="0"/>
            </a:endParaRPr>
          </a:p>
          <a:p>
            <a:r>
              <a:rPr lang="en-GB" dirty="0">
                <a:latin typeface="NTPreCursivef" panose="03000400000000000000" pitchFamily="66" charset="0"/>
              </a:rPr>
              <a:t>If you want to speak to your child’s Class Teacher personally or need to discuss a matter at length then please send a letter or call the office to request an appointment at a mutually convenient time.</a:t>
            </a:r>
          </a:p>
          <a:p>
            <a:endParaRPr lang="en-GB" dirty="0">
              <a:latin typeface="NTPreCursivef" panose="03000400000000000000" pitchFamily="66" charset="0"/>
            </a:endParaRPr>
          </a:p>
          <a:p>
            <a:r>
              <a:rPr lang="en-GB" dirty="0">
                <a:latin typeface="NTPreCursivef" panose="03000400000000000000" pitchFamily="66" charset="0"/>
              </a:rPr>
              <a:t>Class Dojo is also a very useful communication tool for you to contact teachers about minor things. </a:t>
            </a:r>
            <a:br>
              <a:rPr lang="en-GB" b="1" dirty="0"/>
            </a:br>
            <a:endParaRPr lang="en-GB" b="1" dirty="0">
              <a:latin typeface="Comic Sans MS" panose="030F0702030302020204" pitchFamily="66" charset="0"/>
            </a:endParaRPr>
          </a:p>
        </p:txBody>
      </p:sp>
      <p:pic>
        <p:nvPicPr>
          <p:cNvPr id="6" name="Picture 5">
            <a:extLst>
              <a:ext uri="{FF2B5EF4-FFF2-40B4-BE49-F238E27FC236}">
                <a16:creationId xmlns:a16="http://schemas.microsoft.com/office/drawing/2014/main" id="{5FA73C5D-7ECB-46F8-BB89-7D54A158FE83}"/>
              </a:ext>
            </a:extLst>
          </p:cNvPr>
          <p:cNvPicPr/>
          <p:nvPr/>
        </p:nvPicPr>
        <p:blipFill rotWithShape="1">
          <a:blip r:embed="rId2"/>
          <a:srcRect l="20607" t="32500" r="71582" b="53909"/>
          <a:stretch/>
        </p:blipFill>
        <p:spPr bwMode="auto">
          <a:xfrm>
            <a:off x="7308304" y="260648"/>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69880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endParaRPr lang="en-GB" sz="4000" dirty="0">
              <a:latin typeface="NTPreCursivef" panose="03000400000000000000" pitchFamily="66" charset="0"/>
            </a:endParaRPr>
          </a:p>
          <a:p>
            <a:pPr marL="0" indent="0">
              <a:buNone/>
            </a:pPr>
            <a:r>
              <a:rPr lang="en-GB" sz="4000" b="1" u="sng" dirty="0">
                <a:latin typeface="NTPreCursivef" panose="03000400000000000000" pitchFamily="66" charset="0"/>
              </a:rPr>
              <a:t>Whole school messages</a:t>
            </a:r>
          </a:p>
          <a:p>
            <a:pPr marL="0" indent="0">
              <a:buNone/>
            </a:pPr>
            <a:endParaRPr lang="en-GB" sz="4000" b="1" dirty="0">
              <a:latin typeface="NTPreCursivef" panose="03000400000000000000" pitchFamily="66" charset="0"/>
            </a:endParaRPr>
          </a:p>
          <a:p>
            <a:r>
              <a:rPr lang="en-GB" sz="4000" dirty="0">
                <a:latin typeface="NTPreCursivef" panose="03000400000000000000" pitchFamily="66" charset="0"/>
              </a:rPr>
              <a:t>If you would like to request time off for your child during term time, you must seek permission from Ms Loynes. </a:t>
            </a:r>
          </a:p>
          <a:p>
            <a:pPr marL="0" indent="0">
              <a:buNone/>
            </a:pPr>
            <a:r>
              <a:rPr lang="en-GB" sz="4000" dirty="0">
                <a:latin typeface="NTPreCursivef" panose="03000400000000000000" pitchFamily="66" charset="0"/>
              </a:rPr>
              <a:t>Request forms can be found in the office.</a:t>
            </a:r>
          </a:p>
        </p:txBody>
      </p:sp>
      <p:pic>
        <p:nvPicPr>
          <p:cNvPr id="5" name="Picture 4">
            <a:extLst>
              <a:ext uri="{FF2B5EF4-FFF2-40B4-BE49-F238E27FC236}">
                <a16:creationId xmlns:a16="http://schemas.microsoft.com/office/drawing/2014/main" id="{C2E3330F-1136-4820-A58F-C3EC6B21BD36}"/>
              </a:ext>
            </a:extLst>
          </p:cNvPr>
          <p:cNvPicPr/>
          <p:nvPr/>
        </p:nvPicPr>
        <p:blipFill rotWithShape="1">
          <a:blip r:embed="rId2"/>
          <a:srcRect l="20607" t="32500" r="71582" b="53909"/>
          <a:stretch/>
        </p:blipFill>
        <p:spPr bwMode="auto">
          <a:xfrm>
            <a:off x="7308304" y="260648"/>
            <a:ext cx="1732280" cy="14794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9927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TotalTime>
  <Words>763</Words>
  <Application>Microsoft Office PowerPoint</Application>
  <PresentationFormat>On-screen Show (4:3)</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NTPreCursivef</vt:lpstr>
      <vt:lpstr>Office Theme</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Howard</dc:creator>
  <cp:lastModifiedBy>Mrs Brokenbrow</cp:lastModifiedBy>
  <cp:revision>79</cp:revision>
  <cp:lastPrinted>2014-09-05T15:03:27Z</cp:lastPrinted>
  <dcterms:created xsi:type="dcterms:W3CDTF">2012-09-18T10:04:09Z</dcterms:created>
  <dcterms:modified xsi:type="dcterms:W3CDTF">2025-09-04T14:54:42Z</dcterms:modified>
</cp:coreProperties>
</file>