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93" r:id="rId2"/>
    <p:sldId id="256" r:id="rId3"/>
    <p:sldId id="297" r:id="rId4"/>
    <p:sldId id="279" r:id="rId5"/>
    <p:sldId id="281" r:id="rId6"/>
    <p:sldId id="282" r:id="rId7"/>
    <p:sldId id="284" r:id="rId8"/>
    <p:sldId id="286" r:id="rId9"/>
    <p:sldId id="287" r:id="rId10"/>
    <p:sldId id="295" r:id="rId11"/>
    <p:sldId id="296" r:id="rId12"/>
    <p:sldId id="289"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94660"/>
  </p:normalViewPr>
  <p:slideViewPr>
    <p:cSldViewPr>
      <p:cViewPr varScale="1">
        <p:scale>
          <a:sx n="110" d="100"/>
          <a:sy n="110" d="100"/>
        </p:scale>
        <p:origin x="18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F4D01C2-B1C2-4C3C-B4C1-03DA0A7E6477}" type="datetimeFigureOut">
              <a:rPr lang="en-GB" smtClean="0"/>
              <a:t>04/09/2023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BA1CE31-50A7-43BC-A610-1AA0678FA199}" type="slidenum">
              <a:rPr lang="en-GB" smtClean="0"/>
              <a:t>‹#›</a:t>
            </a:fld>
            <a:endParaRPr lang="en-GB"/>
          </a:p>
        </p:txBody>
      </p:sp>
    </p:spTree>
    <p:extLst>
      <p:ext uri="{BB962C8B-B14F-4D97-AF65-F5344CB8AC3E}">
        <p14:creationId xmlns:p14="http://schemas.microsoft.com/office/powerpoint/2010/main" val="1936027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376A0A4-5518-4A09-ADDA-DE6905DB7373}" type="datetimeFigureOut">
              <a:rPr lang="en-GB" smtClean="0"/>
              <a:t>04/09/2023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F27E7F-D51B-47B1-BC4E-BEF939F250DD}" type="slidenum">
              <a:rPr lang="en-GB" smtClean="0"/>
              <a:t>‹#›</a:t>
            </a:fld>
            <a:endParaRPr lang="en-GB"/>
          </a:p>
        </p:txBody>
      </p:sp>
    </p:spTree>
    <p:extLst>
      <p:ext uri="{BB962C8B-B14F-4D97-AF65-F5344CB8AC3E}">
        <p14:creationId xmlns:p14="http://schemas.microsoft.com/office/powerpoint/2010/main" val="18852317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F27E7F-D51B-47B1-BC4E-BEF939F250DD}" type="slidenum">
              <a:rPr lang="en-GB" smtClean="0"/>
              <a:t>5</a:t>
            </a:fld>
            <a:endParaRPr lang="en-GB"/>
          </a:p>
        </p:txBody>
      </p:sp>
    </p:spTree>
    <p:extLst>
      <p:ext uri="{BB962C8B-B14F-4D97-AF65-F5344CB8AC3E}">
        <p14:creationId xmlns:p14="http://schemas.microsoft.com/office/powerpoint/2010/main" val="358545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4D3D16-A41D-4A67-B2D6-036623FDC0ED}" type="datetime1">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193105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EFA5F-19E9-4274-AB60-A521354291C9}" type="datetime1">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92192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2CB665-2812-4152-8511-553DA5449A22}" type="datetime1">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21142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46BCC5-7ED1-4AA4-8264-DD7BCBC67C32}" type="datetime1">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2133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BFFB43-3C29-4DEB-AEF0-AC55FCFD9061}" type="datetime1">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120270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745E3F-DFB2-4FFE-B600-305BE8BC31BB}" type="datetime1">
              <a:rPr lang="en-GB" smtClean="0"/>
              <a:t>04/09/2023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30895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E39AD1-838B-4339-92CD-99C170F92A8F}" type="datetime1">
              <a:rPr lang="en-GB" smtClean="0"/>
              <a:t>04/09/2023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419563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909AC8-BBFD-42F2-A3ED-266D4E060604}" type="datetime1">
              <a:rPr lang="en-GB" smtClean="0"/>
              <a:t>04/09/2023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295403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03B8A-C324-49D3-B4D5-63108BC5566C}" type="datetime1">
              <a:rPr lang="en-GB" smtClean="0"/>
              <a:t>04/09/2023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413946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E0FB0-F0C2-4E3B-90A1-9CD4B70A1A1E}" type="datetime1">
              <a:rPr lang="en-GB" smtClean="0"/>
              <a:t>04/09/2023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180237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0F46D-A85B-4538-9C45-2ABC6BE5B2ED}" type="datetime1">
              <a:rPr lang="en-GB" smtClean="0"/>
              <a:t>04/09/2023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236566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D39AB-BFA3-4DA6-9B9B-703FAF1A97C4}" type="datetime1">
              <a:rPr lang="en-GB" smtClean="0"/>
              <a:t>04/09/2023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B05D8-1571-4608-B1E8-41BF96D3DAEC}" type="slidenum">
              <a:rPr lang="en-GB" smtClean="0"/>
              <a:t>‹#›</a:t>
            </a:fld>
            <a:endParaRPr lang="en-GB"/>
          </a:p>
        </p:txBody>
      </p:sp>
    </p:spTree>
    <p:extLst>
      <p:ext uri="{BB962C8B-B14F-4D97-AF65-F5344CB8AC3E}">
        <p14:creationId xmlns:p14="http://schemas.microsoft.com/office/powerpoint/2010/main" val="2144115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lgn="ctr">
              <a:buNone/>
            </a:pPr>
            <a:r>
              <a:rPr lang="en-GB" sz="5400" b="1" u="sng" dirty="0" smtClean="0"/>
              <a:t>Welcome to Year Three!</a:t>
            </a:r>
          </a:p>
          <a:p>
            <a:pPr marL="0" indent="0">
              <a:buNone/>
            </a:pPr>
            <a:endParaRPr lang="en-GB" dirty="0"/>
          </a:p>
        </p:txBody>
      </p:sp>
      <p:pic>
        <p:nvPicPr>
          <p:cNvPr id="4" name="Picture 3"/>
          <p:cNvPicPr>
            <a:picLocks noChangeAspect="1"/>
          </p:cNvPicPr>
          <p:nvPr/>
        </p:nvPicPr>
        <p:blipFill>
          <a:blip r:embed="rId2"/>
          <a:stretch>
            <a:fillRect/>
          </a:stretch>
        </p:blipFill>
        <p:spPr>
          <a:xfrm>
            <a:off x="-793" y="0"/>
            <a:ext cx="9144793" cy="1627773"/>
          </a:xfrm>
          <a:prstGeom prst="rect">
            <a:avLst/>
          </a:prstGeom>
        </p:spPr>
      </p:pic>
    </p:spTree>
    <p:extLst>
      <p:ext uri="{BB962C8B-B14F-4D97-AF65-F5344CB8AC3E}">
        <p14:creationId xmlns:p14="http://schemas.microsoft.com/office/powerpoint/2010/main" val="2453876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132856"/>
            <a:ext cx="8229600" cy="4525963"/>
          </a:xfrm>
        </p:spPr>
        <p:txBody>
          <a:bodyPr>
            <a:normAutofit fontScale="92500" lnSpcReduction="10000"/>
          </a:bodyPr>
          <a:lstStyle/>
          <a:p>
            <a:pPr marL="0" indent="0">
              <a:buNone/>
            </a:pPr>
            <a:r>
              <a:rPr lang="en-US" b="1" dirty="0" smtClean="0"/>
              <a:t>Online Safety:</a:t>
            </a:r>
          </a:p>
          <a:p>
            <a:pPr marL="0" indent="0">
              <a:buNone/>
            </a:pPr>
            <a:r>
              <a:rPr lang="en-US" dirty="0" smtClean="0"/>
              <a:t> </a:t>
            </a:r>
            <a:endParaRPr lang="en-US" dirty="0"/>
          </a:p>
          <a:p>
            <a:pPr marL="0" indent="0" algn="ctr">
              <a:buNone/>
            </a:pPr>
            <a:r>
              <a:rPr lang="en-US" dirty="0" smtClean="0"/>
              <a:t>Teaching children how to stay safe online is becoming more and more paramount every day. In school we have SMART rules and CEOP posters displayed in every classroom. Children spend their first half term in school learning about online </a:t>
            </a:r>
            <a:r>
              <a:rPr lang="en-US" dirty="0"/>
              <a:t>s</a:t>
            </a:r>
            <a:r>
              <a:rPr lang="en-US" dirty="0" smtClean="0"/>
              <a:t>afety in Computing lessons. Please help support us in educating children about this by implementing rules and regulations at home. </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16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457200" y="1844824"/>
            <a:ext cx="8229600" cy="4525963"/>
          </a:xfrm>
        </p:spPr>
        <p:txBody>
          <a:bodyPr>
            <a:normAutofit/>
          </a:bodyPr>
          <a:lstStyle/>
          <a:p>
            <a:pPr marL="0" indent="0">
              <a:buNone/>
            </a:pPr>
            <a:r>
              <a:rPr lang="en-US" b="1" dirty="0" smtClean="0"/>
              <a:t>General Housekeeping:</a:t>
            </a:r>
          </a:p>
          <a:p>
            <a:r>
              <a:rPr lang="en-US" sz="2400" dirty="0" smtClean="0"/>
              <a:t>Water bottles need to be in school, labelled.</a:t>
            </a:r>
          </a:p>
          <a:p>
            <a:r>
              <a:rPr lang="en-US" sz="2400" dirty="0" smtClean="0"/>
              <a:t>School bags need to be large enough for an A4 piece of paper, school book-bags are ideal.  Lockers are not big enough for PE kits and large rucksacks.</a:t>
            </a:r>
          </a:p>
          <a:p>
            <a:r>
              <a:rPr lang="en-US" sz="2400" dirty="0" smtClean="0"/>
              <a:t>Please do not send in pencil cases.</a:t>
            </a:r>
          </a:p>
          <a:p>
            <a:r>
              <a:rPr lang="en-US" sz="2400" dirty="0" smtClean="0"/>
              <a:t>As </a:t>
            </a:r>
            <a:r>
              <a:rPr lang="en-US" sz="2400" dirty="0" smtClean="0"/>
              <a:t>we are a healthy school, we do not allow birthday sweets or treats to be handed out at home time.</a:t>
            </a:r>
            <a:endParaRPr lang="en-US" sz="2400" dirty="0"/>
          </a:p>
        </p:txBody>
      </p:sp>
    </p:spTree>
    <p:extLst>
      <p:ext uri="{BB962C8B-B14F-4D97-AF65-F5344CB8AC3E}">
        <p14:creationId xmlns:p14="http://schemas.microsoft.com/office/powerpoint/2010/main" val="223777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861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b="1" dirty="0" smtClean="0">
              <a:latin typeface="Comic Sans MS" panose="030F0702030302020204" pitchFamily="66" charset="0"/>
            </a:endParaRPr>
          </a:p>
          <a:p>
            <a:pPr marL="0" indent="0" algn="ctr">
              <a:buNone/>
            </a:pPr>
            <a:endParaRPr lang="en-GB" b="1" dirty="0" smtClean="0">
              <a:latin typeface="Comic Sans MS" panose="030F0702030302020204" pitchFamily="66" charset="0"/>
            </a:endParaRPr>
          </a:p>
          <a:p>
            <a:pPr marL="0" indent="0" algn="ctr">
              <a:buNone/>
            </a:pPr>
            <a:r>
              <a:rPr lang="en-GB" dirty="0"/>
              <a:t>We look forward to a wonderful </a:t>
            </a:r>
            <a:r>
              <a:rPr lang="en-GB" dirty="0" smtClean="0"/>
              <a:t>year with your children, we </a:t>
            </a:r>
            <a:r>
              <a:rPr lang="en-GB" dirty="0"/>
              <a:t>will do our </a:t>
            </a:r>
            <a:r>
              <a:rPr lang="en-GB" dirty="0" smtClean="0"/>
              <a:t>best to help them progress as much as possible. </a:t>
            </a:r>
          </a:p>
          <a:p>
            <a:pPr marL="0" indent="0" algn="ctr">
              <a:buNone/>
            </a:pPr>
            <a:r>
              <a:rPr lang="en-GB" b="1" dirty="0" smtClean="0"/>
              <a:t/>
            </a:r>
            <a:br>
              <a:rPr lang="en-GB" b="1" dirty="0" smtClean="0"/>
            </a:br>
            <a:endParaRPr lang="en-GB" dirty="0"/>
          </a:p>
          <a:p>
            <a:pPr marL="0" indent="0">
              <a:buFont typeface="Arial" pitchFamily="34" charset="0"/>
              <a:buNone/>
            </a:pPr>
            <a:endParaRPr lang="en-GB" b="1" dirty="0" smtClean="0">
              <a:latin typeface="Comic Sans MS" panose="030F0702030302020204" pitchFamily="66" charset="0"/>
            </a:endParaRPr>
          </a:p>
          <a:p>
            <a:pPr marL="0" indent="0">
              <a:buNone/>
            </a:pP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140022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3"/>
            <a:ext cx="7772400" cy="1224136"/>
          </a:xfrm>
        </p:spPr>
        <p:txBody>
          <a:bodyPr>
            <a:normAutofit/>
          </a:bodyPr>
          <a:lstStyle/>
          <a:p>
            <a:r>
              <a:rPr lang="en-GB" b="1" dirty="0" smtClean="0">
                <a:latin typeface="+mn-lt"/>
              </a:rPr>
              <a:t>Welcome!</a:t>
            </a:r>
            <a:endParaRPr lang="en-GB" b="1" dirty="0">
              <a:latin typeface="+mn-lt"/>
            </a:endParaRPr>
          </a:p>
        </p:txBody>
      </p:sp>
      <p:sp>
        <p:nvSpPr>
          <p:cNvPr id="3" name="Subtitle 2"/>
          <p:cNvSpPr>
            <a:spLocks noGrp="1"/>
          </p:cNvSpPr>
          <p:nvPr>
            <p:ph type="subTitle" idx="1"/>
          </p:nvPr>
        </p:nvSpPr>
        <p:spPr>
          <a:xfrm>
            <a:off x="467545" y="2636912"/>
            <a:ext cx="8208912" cy="3744416"/>
          </a:xfrm>
        </p:spPr>
        <p:txBody>
          <a:bodyPr>
            <a:normAutofit lnSpcReduction="10000"/>
          </a:bodyPr>
          <a:lstStyle/>
          <a:p>
            <a:endParaRPr lang="en-GB" dirty="0" smtClean="0">
              <a:solidFill>
                <a:schemeClr val="tx1"/>
              </a:solidFill>
              <a:latin typeface="Comic Sans MS" panose="030F0702030302020204" pitchFamily="66" charset="0"/>
            </a:endParaRPr>
          </a:p>
          <a:p>
            <a:r>
              <a:rPr lang="en-GB" dirty="0" smtClean="0">
                <a:solidFill>
                  <a:schemeClr val="tx1"/>
                </a:solidFill>
              </a:rPr>
              <a:t>We aim to answer any questions that you may have about our daily timetable and the Year Three curriculum.</a:t>
            </a:r>
          </a:p>
          <a:p>
            <a:r>
              <a:rPr lang="en-GB" dirty="0" smtClean="0">
                <a:solidFill>
                  <a:schemeClr val="tx1"/>
                </a:solidFill>
              </a:rPr>
              <a:t/>
            </a:r>
            <a:br>
              <a:rPr lang="en-GB" dirty="0" smtClean="0">
                <a:solidFill>
                  <a:schemeClr val="tx1"/>
                </a:solidFill>
              </a:rPr>
            </a:br>
            <a:r>
              <a:rPr lang="en-GB" dirty="0" smtClean="0">
                <a:solidFill>
                  <a:schemeClr val="tx1"/>
                </a:solidFill>
              </a:rPr>
              <a:t>Year 3 </a:t>
            </a:r>
            <a:r>
              <a:rPr lang="en-GB" dirty="0">
                <a:solidFill>
                  <a:schemeClr val="tx1"/>
                </a:solidFill>
              </a:rPr>
              <a:t>teachers:</a:t>
            </a:r>
          </a:p>
          <a:p>
            <a:r>
              <a:rPr lang="en-GB" dirty="0" smtClean="0">
                <a:solidFill>
                  <a:schemeClr val="tx1"/>
                </a:solidFill>
              </a:rPr>
              <a:t>Mr Powell, Mr </a:t>
            </a:r>
            <a:r>
              <a:rPr lang="en-GB" dirty="0" err="1" smtClean="0">
                <a:solidFill>
                  <a:schemeClr val="tx1"/>
                </a:solidFill>
              </a:rPr>
              <a:t>Flemons</a:t>
            </a:r>
            <a:r>
              <a:rPr lang="en-GB" dirty="0" smtClean="0">
                <a:solidFill>
                  <a:schemeClr val="tx1"/>
                </a:solidFill>
              </a:rPr>
              <a:t> and </a:t>
            </a:r>
            <a:r>
              <a:rPr lang="en-GB" dirty="0" smtClean="0">
                <a:solidFill>
                  <a:schemeClr val="tx1"/>
                </a:solidFill>
              </a:rPr>
              <a:t>Mrs Bleasdale </a:t>
            </a:r>
            <a:endParaRPr lang="en-GB" dirty="0">
              <a:solidFill>
                <a:schemeClr val="tx1"/>
              </a:solidFill>
            </a:endParaRPr>
          </a:p>
          <a:p>
            <a:endParaRPr lang="en-GB" dirty="0" smtClean="0">
              <a:solidFill>
                <a:schemeClr val="tx1"/>
              </a:solidFill>
            </a:endParaRPr>
          </a:p>
          <a:p>
            <a:endParaRPr lang="en-GB" dirty="0" smtClean="0">
              <a:solidFill>
                <a:schemeClr val="tx1"/>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61" t="13799" r="57195" b="70779"/>
          <a:stretch/>
        </p:blipFill>
        <p:spPr bwMode="auto">
          <a:xfrm>
            <a:off x="0" y="0"/>
            <a:ext cx="9144000"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247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61" t="13799" r="57195" b="70779"/>
          <a:stretch/>
        </p:blipFill>
        <p:spPr bwMode="auto">
          <a:xfrm>
            <a:off x="0" y="0"/>
            <a:ext cx="9144000"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85800" y="1916833"/>
            <a:ext cx="7772400" cy="1224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mn-lt"/>
              </a:rPr>
              <a:t>Class Overview</a:t>
            </a:r>
            <a:endParaRPr lang="en-GB" b="1" dirty="0">
              <a:latin typeface="+mn-lt"/>
            </a:endParaRPr>
          </a:p>
        </p:txBody>
      </p:sp>
    </p:spTree>
    <p:extLst>
      <p:ext uri="{BB962C8B-B14F-4D97-AF65-F5344CB8AC3E}">
        <p14:creationId xmlns:p14="http://schemas.microsoft.com/office/powerpoint/2010/main" val="151571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79512" y="1673466"/>
            <a:ext cx="8784976" cy="4923886"/>
          </a:xfrm>
        </p:spPr>
        <p:txBody>
          <a:bodyPr>
            <a:normAutofit fontScale="92500" lnSpcReduction="20000"/>
          </a:bodyPr>
          <a:lstStyle/>
          <a:p>
            <a:pPr marL="0" indent="0">
              <a:buNone/>
            </a:pPr>
            <a:r>
              <a:rPr lang="en-GB" b="1" dirty="0" smtClean="0"/>
              <a:t>Teaching routines:</a:t>
            </a: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a:latin typeface="Comic Sans MS" panose="030F0702030302020204" pitchFamily="66" charset="0"/>
            </a:endParaRPr>
          </a:p>
          <a:p>
            <a:r>
              <a:rPr lang="en-GB" dirty="0"/>
              <a:t>Mrs </a:t>
            </a:r>
            <a:r>
              <a:rPr lang="en-GB" dirty="0" smtClean="0"/>
              <a:t>Potts will </a:t>
            </a:r>
            <a:r>
              <a:rPr lang="en-GB" dirty="0"/>
              <a:t>be </a:t>
            </a:r>
            <a:r>
              <a:rPr lang="en-GB" dirty="0" smtClean="0"/>
              <a:t>Mr Powell’s Teaching </a:t>
            </a:r>
            <a:r>
              <a:rPr lang="en-GB" dirty="0"/>
              <a:t>Assistant for this </a:t>
            </a:r>
            <a:r>
              <a:rPr lang="en-GB" dirty="0" smtClean="0"/>
              <a:t>year and Mrs McLaren will be the Teaching Assistant for Mrs Bleasdale and </a:t>
            </a:r>
            <a:r>
              <a:rPr lang="en-GB" dirty="0" smtClean="0"/>
              <a:t>Mr </a:t>
            </a:r>
            <a:r>
              <a:rPr lang="en-GB" dirty="0" err="1" smtClean="0"/>
              <a:t>Flemons</a:t>
            </a:r>
            <a:r>
              <a:rPr lang="en-GB" dirty="0" smtClean="0"/>
              <a:t>, </a:t>
            </a:r>
            <a:r>
              <a:rPr lang="en-GB" dirty="0"/>
              <a:t>working with </a:t>
            </a:r>
            <a:r>
              <a:rPr lang="en-GB" dirty="0" smtClean="0"/>
              <a:t>groups </a:t>
            </a:r>
            <a:r>
              <a:rPr lang="en-GB" dirty="0"/>
              <a:t>of children at </a:t>
            </a:r>
            <a:r>
              <a:rPr lang="en-GB" dirty="0" smtClean="0"/>
              <a:t>any </a:t>
            </a:r>
            <a:r>
              <a:rPr lang="en-GB" dirty="0"/>
              <a:t>time to ensure essential progress is </a:t>
            </a:r>
            <a:r>
              <a:rPr lang="en-GB" dirty="0" smtClean="0"/>
              <a:t>achieved</a:t>
            </a:r>
            <a:r>
              <a:rPr lang="en-GB" dirty="0" smtClean="0"/>
              <a:t>.</a:t>
            </a:r>
          </a:p>
          <a:p>
            <a:r>
              <a:rPr lang="en-GB" dirty="0" smtClean="0"/>
              <a:t>Mrs Linklater will assist Mr </a:t>
            </a:r>
            <a:r>
              <a:rPr lang="en-GB" dirty="0" err="1" smtClean="0"/>
              <a:t>Flemons</a:t>
            </a:r>
            <a:r>
              <a:rPr lang="en-GB" dirty="0" smtClean="0"/>
              <a:t> class.</a:t>
            </a:r>
            <a:endParaRPr lang="en-GB" dirty="0" smtClean="0"/>
          </a:p>
          <a:p>
            <a:r>
              <a:rPr lang="en-GB" dirty="0" smtClean="0"/>
              <a:t>Each class </a:t>
            </a:r>
            <a:r>
              <a:rPr lang="en-GB" dirty="0"/>
              <a:t>will have French lessons taught by Madame </a:t>
            </a:r>
            <a:r>
              <a:rPr lang="en-GB" dirty="0" smtClean="0"/>
              <a:t>Taylor, games </a:t>
            </a:r>
            <a:r>
              <a:rPr lang="en-GB" dirty="0"/>
              <a:t>lessons taught by </a:t>
            </a:r>
            <a:r>
              <a:rPr lang="en-GB" dirty="0" smtClean="0"/>
              <a:t>a sports coach and </a:t>
            </a:r>
            <a:r>
              <a:rPr lang="en-GB" dirty="0" smtClean="0"/>
              <a:t>Art </a:t>
            </a:r>
            <a:r>
              <a:rPr lang="en-GB" dirty="0" smtClean="0"/>
              <a:t>lessons taught by Mrs McLaren. </a:t>
            </a:r>
            <a:r>
              <a:rPr lang="en-GB" dirty="0"/>
              <a:t>These will be on </a:t>
            </a:r>
            <a:r>
              <a:rPr lang="en-GB" dirty="0" smtClean="0"/>
              <a:t>Wednesday afternoons.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924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700808"/>
            <a:ext cx="8229600" cy="49561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t>Homework:</a:t>
            </a:r>
          </a:p>
          <a:p>
            <a:r>
              <a:rPr lang="en-GB" dirty="0" smtClean="0"/>
              <a:t>Weekly homework will consist of</a:t>
            </a:r>
            <a:r>
              <a:rPr lang="en-GB" dirty="0" smtClean="0"/>
              <a:t>:</a:t>
            </a:r>
          </a:p>
          <a:p>
            <a:pPr marL="0" indent="0">
              <a:buNone/>
            </a:pPr>
            <a:r>
              <a:rPr lang="en-GB" dirty="0" smtClean="0"/>
              <a:t>A spelling homework</a:t>
            </a:r>
          </a:p>
          <a:p>
            <a:pPr marL="0" indent="0">
              <a:buNone/>
            </a:pPr>
            <a:r>
              <a:rPr lang="en-GB" dirty="0" smtClean="0"/>
              <a:t>A maths/ English homework</a:t>
            </a:r>
          </a:p>
          <a:p>
            <a:pPr marL="0" indent="0">
              <a:buNone/>
            </a:pPr>
            <a:r>
              <a:rPr lang="en-GB" dirty="0" smtClean="0"/>
              <a:t>Reading</a:t>
            </a:r>
            <a:endParaRPr lang="en-GB" dirty="0" smtClean="0"/>
          </a:p>
          <a:p>
            <a:r>
              <a:rPr lang="en-GB" dirty="0" smtClean="0"/>
              <a:t>Given </a:t>
            </a:r>
            <a:r>
              <a:rPr lang="en-GB" dirty="0" smtClean="0"/>
              <a:t>out on Fridays, to be returned on Wednesdays.</a:t>
            </a:r>
          </a:p>
        </p:txBody>
      </p:sp>
    </p:spTree>
    <p:extLst>
      <p:ext uri="{BB962C8B-B14F-4D97-AF65-F5344CB8AC3E}">
        <p14:creationId xmlns:p14="http://schemas.microsoft.com/office/powerpoint/2010/main" val="3971088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1418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3800" b="1" dirty="0" smtClean="0"/>
              <a:t>Reading:</a:t>
            </a:r>
          </a:p>
          <a:p>
            <a:r>
              <a:rPr lang="en-GB" sz="4400" dirty="0" smtClean="0"/>
              <a:t>Please keep your reading books in your bag to have in school </a:t>
            </a:r>
            <a:r>
              <a:rPr lang="en-GB" sz="4400" u="sng" dirty="0" smtClean="0"/>
              <a:t>daily</a:t>
            </a:r>
            <a:r>
              <a:rPr lang="en-GB" sz="4400" dirty="0" smtClean="0"/>
              <a:t>.</a:t>
            </a:r>
          </a:p>
          <a:p>
            <a:r>
              <a:rPr lang="en-GB" sz="4400" dirty="0"/>
              <a:t>The </a:t>
            </a:r>
            <a:r>
              <a:rPr lang="en-GB" sz="4400" dirty="0" smtClean="0"/>
              <a:t>class teacher or teaching assistant will </a:t>
            </a:r>
            <a:r>
              <a:rPr lang="en-GB" sz="4400" dirty="0"/>
              <a:t>listen to your child read within </a:t>
            </a:r>
            <a:r>
              <a:rPr lang="en-GB" sz="4400" dirty="0" smtClean="0"/>
              <a:t>an individual or </a:t>
            </a:r>
            <a:r>
              <a:rPr lang="en-GB" sz="4400" dirty="0"/>
              <a:t>guided reading session each week. </a:t>
            </a:r>
            <a:endParaRPr lang="en-GB" sz="4400" dirty="0" smtClean="0"/>
          </a:p>
          <a:p>
            <a:r>
              <a:rPr lang="en-GB" sz="4400" dirty="0" smtClean="0"/>
              <a:t>Guided reading will be a taught session and will use a text of a higher level to provide more challenge. </a:t>
            </a:r>
          </a:p>
          <a:p>
            <a:r>
              <a:rPr lang="en-GB" sz="4400" dirty="0"/>
              <a:t>Children will also have the opportunity to change their individual reading books </a:t>
            </a:r>
            <a:r>
              <a:rPr lang="en-GB" sz="4400" b="1" u="sng" dirty="0" smtClean="0"/>
              <a:t>once</a:t>
            </a:r>
            <a:r>
              <a:rPr lang="en-GB" sz="4400" dirty="0" smtClean="0"/>
              <a:t> throughout </a:t>
            </a:r>
            <a:r>
              <a:rPr lang="en-GB" sz="4400" dirty="0"/>
              <a:t>the week</a:t>
            </a:r>
            <a:r>
              <a:rPr lang="en-GB" sz="4400" dirty="0" smtClean="0"/>
              <a:t>.</a:t>
            </a:r>
          </a:p>
          <a:p>
            <a:r>
              <a:rPr lang="en-GB" sz="4400" dirty="0" smtClean="0"/>
              <a:t>Children will also bring home a library book to read in school or at home.  This can be changed throughout the week.</a:t>
            </a:r>
          </a:p>
          <a:p>
            <a:r>
              <a:rPr lang="en-GB" sz="4400" dirty="0"/>
              <a:t>Please support your child by encouraging them to </a:t>
            </a:r>
            <a:r>
              <a:rPr lang="en-GB" sz="4400" dirty="0" smtClean="0"/>
              <a:t>read on a daily basis, </a:t>
            </a:r>
            <a:r>
              <a:rPr lang="en-GB" sz="4400" dirty="0"/>
              <a:t>for a minimum of </a:t>
            </a:r>
            <a:r>
              <a:rPr lang="en-GB" sz="4400" dirty="0" smtClean="0"/>
              <a:t>15 </a:t>
            </a:r>
            <a:r>
              <a:rPr lang="en-GB" sz="4400" dirty="0"/>
              <a:t>minutes, </a:t>
            </a:r>
            <a:r>
              <a:rPr lang="en-GB" sz="4400" dirty="0" smtClean="0"/>
              <a:t>and </a:t>
            </a:r>
            <a:r>
              <a:rPr lang="en-GB" sz="4400" dirty="0"/>
              <a:t>signing their Reading Record </a:t>
            </a:r>
            <a:r>
              <a:rPr lang="en-GB" sz="4400" dirty="0" smtClean="0"/>
              <a:t>when the book is completed and needs changing.</a:t>
            </a:r>
            <a:endParaRPr lang="en-GB" sz="4400" dirty="0"/>
          </a:p>
          <a:p>
            <a:pPr marL="0" indent="0">
              <a:buNone/>
            </a:pP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2175294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1418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t>Swimming:</a:t>
            </a:r>
          </a:p>
          <a:p>
            <a:r>
              <a:rPr lang="en-GB" dirty="0"/>
              <a:t>Children will participate in weekly swimming </a:t>
            </a:r>
            <a:r>
              <a:rPr lang="en-GB" dirty="0" smtClean="0"/>
              <a:t>in the </a:t>
            </a:r>
            <a:r>
              <a:rPr lang="en-GB" dirty="0" smtClean="0"/>
              <a:t>Summer </a:t>
            </a:r>
            <a:r>
              <a:rPr lang="en-GB" dirty="0" smtClean="0"/>
              <a:t>term, </a:t>
            </a:r>
            <a:r>
              <a:rPr lang="en-GB" dirty="0"/>
              <a:t>these will </a:t>
            </a:r>
            <a:r>
              <a:rPr lang="en-GB" dirty="0" smtClean="0"/>
              <a:t>take place on either a Tuesday or Thursday. </a:t>
            </a:r>
          </a:p>
          <a:p>
            <a:r>
              <a:rPr lang="en-GB" dirty="0"/>
              <a:t>It is essential that children remember their swimming kit for their swimming </a:t>
            </a:r>
            <a:r>
              <a:rPr lang="en-GB" dirty="0" smtClean="0"/>
              <a:t>lesson. We will remind them in school the day before but we will be unable to phone parents on the day. </a:t>
            </a:r>
            <a:endParaRPr lang="en-GB" dirty="0"/>
          </a:p>
          <a:p>
            <a:r>
              <a:rPr lang="en-GB" b="1" dirty="0" smtClean="0">
                <a:latin typeface="+mj-lt"/>
              </a:rPr>
              <a:t>Jewellery is NOT permitted to be worn, including earrings! </a:t>
            </a:r>
          </a:p>
        </p:txBody>
      </p:sp>
    </p:spTree>
    <p:extLst>
      <p:ext uri="{BB962C8B-B14F-4D97-AF65-F5344CB8AC3E}">
        <p14:creationId xmlns:p14="http://schemas.microsoft.com/office/powerpoint/2010/main" val="1786417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8618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smtClean="0"/>
              <a:t>PE </a:t>
            </a:r>
            <a:r>
              <a:rPr lang="en-GB" b="1" dirty="0"/>
              <a:t>and </a:t>
            </a:r>
            <a:r>
              <a:rPr lang="en-GB" b="1" dirty="0" smtClean="0"/>
              <a:t>Games:</a:t>
            </a:r>
            <a:r>
              <a:rPr lang="en-GB" b="1" u="sng" dirty="0" smtClean="0"/>
              <a:t/>
            </a:r>
            <a:br>
              <a:rPr lang="en-GB" b="1" u="sng" dirty="0" smtClean="0"/>
            </a:br>
            <a:endParaRPr lang="en-GB" dirty="0"/>
          </a:p>
          <a:p>
            <a:r>
              <a:rPr lang="en-GB" dirty="0"/>
              <a:t>Outdoor </a:t>
            </a:r>
            <a:r>
              <a:rPr lang="en-GB" dirty="0" smtClean="0"/>
              <a:t>PE </a:t>
            </a:r>
            <a:r>
              <a:rPr lang="en-GB" dirty="0"/>
              <a:t>kit is required on </a:t>
            </a:r>
            <a:r>
              <a:rPr lang="en-GB" dirty="0" smtClean="0"/>
              <a:t>Wednesdays. Children come to school wearing their outdoor PE kit on Wednesdays.</a:t>
            </a:r>
            <a:endParaRPr lang="en-GB" dirty="0"/>
          </a:p>
          <a:p>
            <a:r>
              <a:rPr lang="en-GB" dirty="0"/>
              <a:t>Indoor PE kit should be in school </a:t>
            </a:r>
            <a:r>
              <a:rPr lang="en-GB" b="1" u="sng" dirty="0"/>
              <a:t>at all times </a:t>
            </a:r>
            <a:r>
              <a:rPr lang="en-GB" dirty="0"/>
              <a:t>as this </a:t>
            </a:r>
            <a:r>
              <a:rPr lang="en-GB" dirty="0" smtClean="0"/>
              <a:t>will </a:t>
            </a:r>
            <a:r>
              <a:rPr lang="en-GB" dirty="0"/>
              <a:t>be required </a:t>
            </a:r>
            <a:r>
              <a:rPr lang="en-GB" dirty="0" smtClean="0"/>
              <a:t>weekly.  It will be sent home at the end of each half term to be washed.</a:t>
            </a:r>
          </a:p>
          <a:p>
            <a:r>
              <a:rPr lang="en-GB" dirty="0" smtClean="0"/>
              <a:t>Please ensure your child has the correct PE kit.</a:t>
            </a:r>
          </a:p>
          <a:p>
            <a:r>
              <a:rPr lang="en-GB" dirty="0"/>
              <a:t>All kit should be clearly named. </a:t>
            </a:r>
            <a:endParaRPr lang="en-GB" b="1" dirty="0" smtClean="0">
              <a:latin typeface="Comic Sans MS" panose="030F0702030302020204" pitchFamily="66" charset="0"/>
            </a:endParaRPr>
          </a:p>
          <a:p>
            <a:pPr marL="0" indent="0">
              <a:buNone/>
            </a:pP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1464745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507288" cy="489815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400" b="1" dirty="0" smtClean="0"/>
              <a:t>Communication:</a:t>
            </a:r>
          </a:p>
          <a:p>
            <a:pPr marL="0" indent="0">
              <a:buNone/>
            </a:pPr>
            <a:endParaRPr lang="en-GB" sz="5100" b="1" dirty="0"/>
          </a:p>
          <a:p>
            <a:r>
              <a:rPr lang="en-GB" sz="8600" dirty="0"/>
              <a:t>Information will be sent home via e-mail, </a:t>
            </a:r>
            <a:r>
              <a:rPr lang="en-GB" sz="8600" dirty="0" smtClean="0"/>
              <a:t>text, and/or </a:t>
            </a:r>
            <a:r>
              <a:rPr lang="en-GB" sz="8600" dirty="0"/>
              <a:t>letter</a:t>
            </a:r>
            <a:r>
              <a:rPr lang="en-GB" sz="8600" dirty="0" smtClean="0"/>
              <a:t>.</a:t>
            </a:r>
          </a:p>
          <a:p>
            <a:r>
              <a:rPr lang="en-GB" sz="8600" dirty="0" smtClean="0"/>
              <a:t>Class information will be sent via Class Dojo, please see the ‘Class Story’.</a:t>
            </a:r>
          </a:p>
          <a:p>
            <a:r>
              <a:rPr lang="en-GB" sz="8600" dirty="0" smtClean="0"/>
              <a:t>For </a:t>
            </a:r>
            <a:r>
              <a:rPr lang="en-GB" sz="8600" dirty="0" smtClean="0"/>
              <a:t>issues or queries of importance</a:t>
            </a:r>
            <a:r>
              <a:rPr lang="en-GB" sz="8600" dirty="0" smtClean="0"/>
              <a:t>, </a:t>
            </a:r>
            <a:r>
              <a:rPr lang="en-GB" sz="8600" dirty="0" smtClean="0"/>
              <a:t>please contact the </a:t>
            </a:r>
            <a:r>
              <a:rPr lang="en-GB" sz="8600" dirty="0" smtClean="0"/>
              <a:t>Class Teacher </a:t>
            </a:r>
            <a:r>
              <a:rPr lang="en-GB" sz="8600" dirty="0" smtClean="0"/>
              <a:t>through Class Dojo. Class Teachers may not be able to read or respond to messages straight away.</a:t>
            </a:r>
          </a:p>
          <a:p>
            <a:r>
              <a:rPr lang="en-GB" sz="8600" dirty="0" smtClean="0"/>
              <a:t>Please be reminded that if you dojo your child’s </a:t>
            </a:r>
            <a:r>
              <a:rPr lang="en-GB" sz="8600" dirty="0" smtClean="0"/>
              <a:t>Class Teacher </a:t>
            </a:r>
            <a:r>
              <a:rPr lang="en-GB" sz="8600" dirty="0" smtClean="0"/>
              <a:t>out of school hours they will be unable to reply.</a:t>
            </a:r>
          </a:p>
          <a:p>
            <a:pPr marL="0" indent="0">
              <a:buNone/>
            </a:pPr>
            <a:r>
              <a:rPr lang="en-GB" sz="8600" dirty="0" smtClean="0"/>
              <a:t/>
            </a:r>
            <a:br>
              <a:rPr lang="en-GB" sz="8600" dirty="0" smtClean="0"/>
            </a:br>
            <a:endParaRPr lang="en-GB" sz="8600" dirty="0" smtClean="0"/>
          </a:p>
          <a:p>
            <a:r>
              <a:rPr lang="en-GB" sz="8600" b="1" dirty="0" smtClean="0"/>
              <a:t>Please make sure you tell the office regarding changes in drop off or pick up arrangements and not your class teacher via dojo.</a:t>
            </a:r>
          </a:p>
          <a:p>
            <a:pPr marL="0" indent="0">
              <a:buNone/>
            </a:pPr>
            <a:r>
              <a:rPr lang="en-GB" dirty="0" smtClean="0"/>
              <a:t/>
            </a:r>
            <a:br>
              <a:rPr lang="en-GB" dirty="0" smtClean="0"/>
            </a:br>
            <a:endParaRPr lang="en-GB" dirty="0"/>
          </a:p>
          <a:p>
            <a:pPr marL="0" indent="0">
              <a:buFont typeface="Arial" pitchFamily="34" charset="0"/>
              <a:buNone/>
            </a:pPr>
            <a:endParaRPr lang="en-GB" b="1" dirty="0" smtClean="0">
              <a:latin typeface="Comic Sans MS" panose="030F0702030302020204" pitchFamily="66" charset="0"/>
            </a:endParaRPr>
          </a:p>
          <a:p>
            <a:pPr marL="0" indent="0">
              <a:buNone/>
            </a:pP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2269880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521</Words>
  <Application>Microsoft Office PowerPoint</Application>
  <PresentationFormat>On-screen Show (4:3)</PresentationFormat>
  <Paragraphs>62</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Comic Sans MS</vt:lpstr>
      <vt:lpstr>Office Theme</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Howard</dc:creator>
  <cp:lastModifiedBy>Mrs Bleasdale</cp:lastModifiedBy>
  <cp:revision>87</cp:revision>
  <cp:lastPrinted>2014-09-05T15:03:27Z</cp:lastPrinted>
  <dcterms:created xsi:type="dcterms:W3CDTF">2012-09-18T10:04:09Z</dcterms:created>
  <dcterms:modified xsi:type="dcterms:W3CDTF">2023-09-04T13:07:41Z</dcterms:modified>
</cp:coreProperties>
</file>