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3" d="100"/>
          <a:sy n="63" d="100"/>
        </p:scale>
        <p:origin x="6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5816B-6C42-4B48-9CA3-CFCEDC16BE9D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D1D3-D8E1-4628-93A0-3994A791F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238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5816B-6C42-4B48-9CA3-CFCEDC16BE9D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D1D3-D8E1-4628-93A0-3994A791F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1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5816B-6C42-4B48-9CA3-CFCEDC16BE9D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D1D3-D8E1-4628-93A0-3994A791F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733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5816B-6C42-4B48-9CA3-CFCEDC16BE9D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D1D3-D8E1-4628-93A0-3994A791F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9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5816B-6C42-4B48-9CA3-CFCEDC16BE9D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D1D3-D8E1-4628-93A0-3994A791F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40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5816B-6C42-4B48-9CA3-CFCEDC16BE9D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D1D3-D8E1-4628-93A0-3994A791F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34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5816B-6C42-4B48-9CA3-CFCEDC16BE9D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D1D3-D8E1-4628-93A0-3994A791F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041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5816B-6C42-4B48-9CA3-CFCEDC16BE9D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D1D3-D8E1-4628-93A0-3994A791F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523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5816B-6C42-4B48-9CA3-CFCEDC16BE9D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D1D3-D8E1-4628-93A0-3994A791F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4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5816B-6C42-4B48-9CA3-CFCEDC16BE9D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D1D3-D8E1-4628-93A0-3994A791F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54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5816B-6C42-4B48-9CA3-CFCEDC16BE9D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D1D3-D8E1-4628-93A0-3994A791F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13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5816B-6C42-4B48-9CA3-CFCEDC16BE9D}" type="datetimeFigureOut">
              <a:rPr lang="en-GB" smtClean="0"/>
              <a:t>13/11/2022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7D1D3-D8E1-4628-93A0-3994A791F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70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" action="ppaction://noaction"/>
            <a:extLst>
              <a:ext uri="{FF2B5EF4-FFF2-40B4-BE49-F238E27FC236}">
                <a16:creationId xmlns:a16="http://schemas.microsoft.com/office/drawing/2014/main" id="{5D6C4A8E-4970-5644-7DC8-38E379AC55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4383" y="3848233"/>
            <a:ext cx="2588243" cy="1751020"/>
          </a:xfrm>
          <a:prstGeom prst="rect">
            <a:avLst/>
          </a:prstGeom>
        </p:spPr>
      </p:pic>
      <p:pic>
        <p:nvPicPr>
          <p:cNvPr id="1026" name="Picture 2" descr="Muy Bien Tattoo – Tattoo for a week">
            <a:extLst>
              <a:ext uri="{FF2B5EF4-FFF2-40B4-BE49-F238E27FC236}">
                <a16:creationId xmlns:a16="http://schemas.microsoft.com/office/drawing/2014/main" id="{1E95DFC7-D00C-33AD-40DF-927F2F0806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904" y="4489957"/>
            <a:ext cx="2016760" cy="2016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E52D916-F05B-23CB-4823-88785682EA8E}"/>
              </a:ext>
            </a:extLst>
          </p:cNvPr>
          <p:cNvSpPr txBox="1"/>
          <p:nvPr/>
        </p:nvSpPr>
        <p:spPr>
          <a:xfrm>
            <a:off x="5780" y="5498337"/>
            <a:ext cx="3257632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What do you notice about exclamation marks (!) and question marks (?) in written Spanish?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CEA49C-BCA0-A787-1CB1-D28AC1C7A4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4925" y="4527690"/>
            <a:ext cx="2143125" cy="21431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4211347-2AFE-E111-6290-7CAE8F07D1B5}"/>
              </a:ext>
            </a:extLst>
          </p:cNvPr>
          <p:cNvSpPr txBox="1"/>
          <p:nvPr/>
        </p:nvSpPr>
        <p:spPr>
          <a:xfrm>
            <a:off x="6896434" y="4611440"/>
            <a:ext cx="2871706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Note the special accent on the ‘n’: this is called a tilde and gives the n a ‘</a:t>
            </a:r>
            <a:r>
              <a:rPr lang="en-GB" dirty="0" err="1"/>
              <a:t>ny</a:t>
            </a:r>
            <a:r>
              <a:rPr lang="en-GB" dirty="0"/>
              <a:t>’ sound. </a:t>
            </a:r>
            <a:r>
              <a:rPr lang="en-GB" i="1" dirty="0"/>
              <a:t>Other examples:</a:t>
            </a:r>
          </a:p>
          <a:p>
            <a:pPr algn="ctr"/>
            <a:r>
              <a:rPr lang="en-GB" dirty="0" err="1"/>
              <a:t>Señor</a:t>
            </a:r>
            <a:endParaRPr lang="en-GB" dirty="0"/>
          </a:p>
          <a:p>
            <a:pPr algn="ctr"/>
            <a:r>
              <a:rPr lang="en-GB" dirty="0" err="1"/>
              <a:t>España</a:t>
            </a:r>
            <a:endParaRPr lang="en-GB" dirty="0"/>
          </a:p>
          <a:p>
            <a:pPr algn="ctr"/>
            <a:r>
              <a:rPr lang="en-GB" dirty="0" err="1"/>
              <a:t>niño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400EDE-B283-2297-E525-D78B896C235E}"/>
              </a:ext>
            </a:extLst>
          </p:cNvPr>
          <p:cNvSpPr txBox="1"/>
          <p:nvPr/>
        </p:nvSpPr>
        <p:spPr>
          <a:xfrm>
            <a:off x="1634596" y="-18498"/>
            <a:ext cx="847447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Some facts about Spanish</a:t>
            </a:r>
          </a:p>
          <a:p>
            <a:endParaRPr lang="en-GB" sz="2000" b="1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b="1" dirty="0"/>
              <a:t>Spanish is the mother tongue of at least </a:t>
            </a:r>
            <a:r>
              <a:rPr lang="en-GB" sz="2800" b="1" dirty="0"/>
              <a:t>400 million people </a:t>
            </a:r>
            <a:r>
              <a:rPr lang="en-GB" sz="2000" b="1" dirty="0"/>
              <a:t>worldwide</a:t>
            </a:r>
            <a:r>
              <a:rPr lang="en-GB" sz="2000" dirty="0"/>
              <a:t>, making it the second most widely spoken language in the world. </a:t>
            </a:r>
          </a:p>
          <a:p>
            <a:pPr algn="ctr"/>
            <a:r>
              <a:rPr lang="en-GB" sz="2000" dirty="0"/>
              <a:t>    </a:t>
            </a:r>
            <a:r>
              <a:rPr lang="en-GB" sz="2000" i="1" dirty="0"/>
              <a:t>Which is the number one language? </a:t>
            </a:r>
            <a:r>
              <a:rPr lang="en-GB" sz="2000" dirty="0"/>
              <a:t>(it’s NOT English!)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b="1" i="0" dirty="0">
                <a:solidFill>
                  <a:srgbClr val="222222"/>
                </a:solidFill>
                <a:effectLst/>
                <a:latin typeface="Proximanova"/>
              </a:rPr>
              <a:t>Spanish is the official language in </a:t>
            </a:r>
            <a:r>
              <a:rPr lang="en-GB" sz="3200" b="1" i="0" dirty="0">
                <a:solidFill>
                  <a:srgbClr val="222222"/>
                </a:solidFill>
                <a:effectLst/>
                <a:latin typeface="Proximanova"/>
              </a:rPr>
              <a:t>21 countries,</a:t>
            </a:r>
            <a:r>
              <a:rPr lang="en-GB" sz="2000" b="1" i="0" dirty="0">
                <a:solidFill>
                  <a:srgbClr val="222222"/>
                </a:solidFill>
                <a:effectLst/>
                <a:latin typeface="Proximanova"/>
              </a:rPr>
              <a:t>  </a:t>
            </a:r>
            <a:r>
              <a:rPr lang="en-GB" sz="2000" i="0" dirty="0">
                <a:solidFill>
                  <a:srgbClr val="222222"/>
                </a:solidFill>
                <a:effectLst/>
                <a:latin typeface="Proximanova"/>
              </a:rPr>
              <a:t>not just Spain!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222222"/>
              </a:solidFill>
              <a:latin typeface="Proximanova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b="1" i="0" dirty="0">
                <a:solidFill>
                  <a:srgbClr val="222222"/>
                </a:solidFill>
                <a:effectLst/>
                <a:latin typeface="Proximanova"/>
              </a:rPr>
              <a:t>Spanish has</a:t>
            </a:r>
            <a:r>
              <a:rPr lang="en-GB" sz="2400" b="1" i="0" dirty="0">
                <a:solidFill>
                  <a:srgbClr val="222222"/>
                </a:solidFill>
                <a:effectLst/>
                <a:latin typeface="Proximanova"/>
              </a:rPr>
              <a:t> Latin </a:t>
            </a:r>
            <a:r>
              <a:rPr lang="en-GB" sz="2000" b="1" i="0" dirty="0">
                <a:solidFill>
                  <a:srgbClr val="222222"/>
                </a:solidFill>
                <a:effectLst/>
                <a:latin typeface="Proximanova"/>
              </a:rPr>
              <a:t>origins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dirty="0"/>
              <a:t>Spanish is </a:t>
            </a:r>
            <a:r>
              <a:rPr lang="en-GB" sz="2000" b="1" dirty="0"/>
              <a:t>a Romance language</a:t>
            </a:r>
            <a:r>
              <a:rPr lang="en-GB" sz="2000" dirty="0"/>
              <a:t>, like French and Italian but is also </a:t>
            </a:r>
            <a:r>
              <a:rPr lang="en-GB" sz="2000" i="0" dirty="0">
                <a:solidFill>
                  <a:srgbClr val="222222"/>
                </a:solidFill>
                <a:effectLst/>
                <a:latin typeface="Proximanova"/>
              </a:rPr>
              <a:t>influenced by </a:t>
            </a:r>
            <a:r>
              <a:rPr lang="en-GB" sz="2400" b="1" i="0" dirty="0">
                <a:solidFill>
                  <a:srgbClr val="222222"/>
                </a:solidFill>
                <a:effectLst/>
                <a:latin typeface="Proximanova"/>
              </a:rPr>
              <a:t>Arabic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1785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121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Proximanova</vt:lpstr>
      <vt:lpstr>Office Theme</vt:lpstr>
      <vt:lpstr>PowerPoint Presentation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Brierley</dc:creator>
  <cp:lastModifiedBy>kate Taylor</cp:lastModifiedBy>
  <cp:revision>19</cp:revision>
  <cp:lastPrinted>2022-09-21T09:49:44Z</cp:lastPrinted>
  <dcterms:created xsi:type="dcterms:W3CDTF">2022-04-28T12:23:26Z</dcterms:created>
  <dcterms:modified xsi:type="dcterms:W3CDTF">2022-11-13T13:32:02Z</dcterms:modified>
</cp:coreProperties>
</file>