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64" r:id="rId4"/>
    <p:sldId id="258" r:id="rId5"/>
    <p:sldId id="292" r:id="rId6"/>
    <p:sldId id="272" r:id="rId7"/>
    <p:sldId id="294" r:id="rId8"/>
    <p:sldId id="275" r:id="rId9"/>
    <p:sldId id="276" r:id="rId10"/>
    <p:sldId id="277" r:id="rId11"/>
    <p:sldId id="278" r:id="rId12"/>
    <p:sldId id="279" r:id="rId13"/>
    <p:sldId id="291" r:id="rId14"/>
    <p:sldId id="281" r:id="rId15"/>
    <p:sldId id="284" r:id="rId16"/>
    <p:sldId id="263" r:id="rId17"/>
    <p:sldId id="268" r:id="rId1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B0540-D7F1-4E5C-838E-AE94F051D65E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F0AA-39E3-4C11-B119-C30AF790E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D186-A0D8-4A0A-B398-6D398D184983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4A41-DA25-4620-B7CE-7F3628739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A9E9-25C4-4BF0-AC65-428C54003079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08D4-E0A7-474D-A631-2E311E0A8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71-7695-4EE4-9FAE-9DAB6BB13479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EECD-0C08-430F-8585-94FBA5A3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A9F8-7608-4C5E-9C07-D0368DD44EB0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A265-8D04-414A-BF01-A76321751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A681-172A-4FDD-BD17-E42B230AD3B7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738D-2D81-4334-B0C2-49D89AC98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0389-B659-4C7F-BCA8-4A94CA086379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C952-551C-4024-9A30-62CEA643C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CC5C-CD04-4312-BE5B-B3503ACD1362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B4D8-530E-4E88-9209-552337E6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918D-2895-4A0E-9C54-F10002231968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1AD1-FD2C-470A-9140-967F3E5F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2E6E-F600-42C9-8193-1AF4B774074A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4B8F-4932-4481-952E-71BF25811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52DE-22AF-46E9-844C-1F3485F88691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DD06-2695-42BA-9509-F2426B1F9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C98B-2E5D-4FB7-916A-58F57F1BCC3B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DFD8-5A2B-4CD4-ABAF-20C2DA9D8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C0FE-32E1-4DEF-8D4A-5B3FE8C5EA83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686E-41C7-49B9-8114-7861C6C7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696D-227C-4394-AB3F-12CFDE40CD35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96A5-F235-41E3-BE45-EF0A8028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8DFBD-0A29-4E6B-9DFA-E53972257F5C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EBEDC-E7D1-425B-87F5-8E12B5045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yourmonstertoread.com/" TargetMode="External"/><Relationship Id="rId2" Type="http://schemas.openxmlformats.org/officeDocument/2006/relationships/hyperlink" Target="https://www.youtube.com/watch?v=bvRKcch4Dy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owl.co.uk/" TargetMode="External"/><Relationship Id="rId5" Type="http://schemas.openxmlformats.org/officeDocument/2006/relationships/hyperlink" Target="http://www.ictgames.com/literacy" TargetMode="External"/><Relationship Id="rId4" Type="http://schemas.openxmlformats.org/officeDocument/2006/relationships/hyperlink" Target="http://www.phonicsplay.co.uk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ksblMiliA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719" y="1732036"/>
            <a:ext cx="6428096" cy="20620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anose="030F0702030302020204" pitchFamily="66" charset="0"/>
              </a:rPr>
              <a:t>EYFS Reading </a:t>
            </a:r>
            <a:r>
              <a:rPr lang="en-US" dirty="0" smtClean="0">
                <a:latin typeface="Comic Sans MS" panose="030F0702030302020204" pitchFamily="66" charset="0"/>
              </a:rPr>
              <a:t>Presentation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338" name="Picture 3" descr="stthom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0" y="138128"/>
            <a:ext cx="1257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8611">
            <a:off x="6821491" y="2727027"/>
            <a:ext cx="1811733" cy="24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my.wickens\AppData\Local\Microsoft\Windows\Temporary Internet Files\Content.Word\IMG_004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508">
            <a:off x="264336" y="2980289"/>
            <a:ext cx="2353863" cy="20265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4520" y="2898103"/>
            <a:ext cx="27977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Octo</a:t>
            </a:r>
            <a:r>
              <a:rPr lang="en-GB" sz="2800" dirty="0" smtClean="0">
                <a:latin typeface="Comic Sans MS" panose="030F0702030302020204" pitchFamily="66" charset="0"/>
              </a:rPr>
              <a:t>ber 2021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Lucida Handwriting" pitchFamily="66" charset="0"/>
              </a:rPr>
              <a:t>Phonics: Phase 2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1800" smtClean="0">
                <a:latin typeface="Sassoon Infant" pitchFamily="34" charset="0"/>
              </a:rPr>
              <a:t>Learning our Letters &amp; Sounds: order of letters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1800" smtClean="0">
              <a:latin typeface="Sassoon Infant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 l="21700" t="27010" r="21881" b="18971"/>
          <a:stretch>
            <a:fillRect/>
          </a:stretch>
        </p:blipFill>
        <p:spPr bwMode="auto">
          <a:xfrm>
            <a:off x="304800" y="1905000"/>
            <a:ext cx="86106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Lucida Handwriting" pitchFamily="66" charset="0"/>
              </a:rPr>
              <a:t>Phonics: Phase 3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The purpose of this phase is to: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each more graphemes, most of which are made of two letters, for example, ‘</a:t>
            </a:r>
            <a:r>
              <a:rPr lang="en-GB" sz="2000" b="1" dirty="0" err="1" smtClean="0">
                <a:latin typeface="Comic Sans MS" panose="030F0702030302020204" pitchFamily="66" charset="0"/>
              </a:rPr>
              <a:t>oa</a:t>
            </a:r>
            <a:r>
              <a:rPr lang="en-GB" sz="2000" dirty="0" smtClean="0">
                <a:latin typeface="Comic Sans MS" panose="030F0702030302020204" pitchFamily="66" charset="0"/>
              </a:rPr>
              <a:t>’ as in </a:t>
            </a:r>
            <a:r>
              <a:rPr lang="en-GB" sz="2000" b="1" dirty="0" smtClean="0">
                <a:latin typeface="Comic Sans MS" panose="030F0702030302020204" pitchFamily="66" charset="0"/>
              </a:rPr>
              <a:t>boat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P</a:t>
            </a:r>
            <a:r>
              <a:rPr lang="en-GB" sz="2000" dirty="0" smtClean="0">
                <a:latin typeface="Comic Sans MS" panose="030F0702030302020204" pitchFamily="66" charset="0"/>
              </a:rPr>
              <a:t>ractise blending and segmenting a wider set of CVC words, for example, </a:t>
            </a:r>
            <a:r>
              <a:rPr lang="en-GB" sz="2000" b="1" dirty="0" smtClean="0">
                <a:latin typeface="Comic Sans MS" panose="030F0702030302020204" pitchFamily="66" charset="0"/>
              </a:rPr>
              <a:t>fizz</a:t>
            </a:r>
            <a:r>
              <a:rPr lang="en-GB" sz="2000" dirty="0" smtClean="0">
                <a:latin typeface="Comic Sans MS" panose="030F0702030302020204" pitchFamily="66" charset="0"/>
              </a:rPr>
              <a:t>, </a:t>
            </a:r>
            <a:r>
              <a:rPr lang="en-GB" sz="2000" b="1" dirty="0" smtClean="0">
                <a:latin typeface="Comic Sans MS" panose="030F0702030302020204" pitchFamily="66" charset="0"/>
              </a:rPr>
              <a:t>chip</a:t>
            </a:r>
            <a:r>
              <a:rPr lang="en-GB" sz="2000" dirty="0" smtClean="0">
                <a:latin typeface="Comic Sans MS" panose="030F0702030302020204" pitchFamily="66" charset="0"/>
              </a:rPr>
              <a:t>, </a:t>
            </a:r>
            <a:r>
              <a:rPr lang="en-GB" sz="2000" b="1" dirty="0" smtClean="0">
                <a:latin typeface="Comic Sans MS" panose="030F0702030302020204" pitchFamily="66" charset="0"/>
              </a:rPr>
              <a:t>sheep</a:t>
            </a:r>
            <a:r>
              <a:rPr lang="en-GB" sz="2000" dirty="0" smtClean="0">
                <a:latin typeface="Comic Sans MS" panose="030F0702030302020204" pitchFamily="66" charset="0"/>
              </a:rPr>
              <a:t>, </a:t>
            </a:r>
            <a:r>
              <a:rPr lang="en-GB" sz="2000" b="1" dirty="0" smtClean="0">
                <a:latin typeface="Comic Sans MS" panose="030F0702030302020204" pitchFamily="66" charset="0"/>
              </a:rPr>
              <a:t>light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L</a:t>
            </a:r>
            <a:r>
              <a:rPr lang="en-GB" sz="2000" dirty="0" smtClean="0">
                <a:latin typeface="Comic Sans MS" panose="030F0702030302020204" pitchFamily="66" charset="0"/>
              </a:rPr>
              <a:t>earn all letter names and begin to form them correctly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R</a:t>
            </a:r>
            <a:r>
              <a:rPr lang="en-GB" sz="2000" dirty="0" smtClean="0">
                <a:latin typeface="Comic Sans MS" panose="030F0702030302020204" pitchFamily="66" charset="0"/>
              </a:rPr>
              <a:t>ead more tricky words and begin to spell some of them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R</a:t>
            </a:r>
            <a:r>
              <a:rPr lang="en-GB" sz="2000" dirty="0" smtClean="0">
                <a:latin typeface="Comic Sans MS" panose="030F0702030302020204" pitchFamily="66" charset="0"/>
              </a:rPr>
              <a:t>ead and write words in phrases and sentences.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2000" dirty="0" smtClean="0">
              <a:latin typeface="Sassoon Inf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Lucida Handwriting" pitchFamily="66" charset="0"/>
              </a:rPr>
              <a:t>Phonics: Phase 3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1800" b="1" dirty="0" smtClean="0">
                <a:latin typeface="Comic Sans MS" panose="030F0702030302020204" pitchFamily="66" charset="0"/>
              </a:rPr>
              <a:t>CVC words containing graphemes made of two or more letters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Digraph</a:t>
            </a:r>
            <a:r>
              <a:rPr lang="en-GB" dirty="0" smtClean="0">
                <a:latin typeface="Comic Sans MS" panose="030F0702030302020204" pitchFamily="66" charset="0"/>
              </a:rPr>
              <a:t>- a combination of two letters representing one sound, as in ‘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’ and ‘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4800" dirty="0"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g     </a:t>
            </a:r>
            <a:r>
              <a:rPr lang="en-GB" sz="4800" dirty="0" err="1" smtClean="0">
                <a:latin typeface="Comic Sans MS" panose="030F0702030302020204" pitchFamily="66" charset="0"/>
              </a:rPr>
              <a:t>oa</a:t>
            </a:r>
            <a:r>
              <a:rPr lang="en-GB" sz="4800" dirty="0" smtClean="0">
                <a:latin typeface="Comic Sans MS" panose="030F0702030302020204" pitchFamily="66" charset="0"/>
              </a:rPr>
              <a:t>      t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GB" b="1" dirty="0" err="1" smtClean="0">
                <a:latin typeface="Comic Sans MS" panose="030F0702030302020204" pitchFamily="66" charset="0"/>
              </a:rPr>
              <a:t>Trigraph</a:t>
            </a:r>
            <a:r>
              <a:rPr lang="en-GB" b="1" dirty="0" smtClean="0">
                <a:latin typeface="Comic Sans MS" panose="030F0702030302020204" pitchFamily="66" charset="0"/>
              </a:rPr>
              <a:t>-</a:t>
            </a:r>
            <a:r>
              <a:rPr lang="en-GB" dirty="0" smtClean="0">
                <a:latin typeface="Comic Sans MS" panose="030F0702030302020204" pitchFamily="66" charset="0"/>
              </a:rPr>
              <a:t> a single sound that is represented by three letters, for example: ‘</a:t>
            </a:r>
            <a:r>
              <a:rPr lang="en-GB" dirty="0" err="1" smtClean="0">
                <a:latin typeface="Comic Sans MS" panose="030F0702030302020204" pitchFamily="66" charset="0"/>
              </a:rPr>
              <a:t>igh</a:t>
            </a:r>
            <a:r>
              <a:rPr lang="en-GB" dirty="0" smtClean="0">
                <a:latin typeface="Comic Sans MS" panose="030F0702030302020204" pitchFamily="66" charset="0"/>
              </a:rPr>
              <a:t>’ in the word ‘tight’ or ‘ear’ in the word ‘dear’ 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          l     </a:t>
            </a:r>
            <a:r>
              <a:rPr lang="en-GB" sz="4800" dirty="0" err="1" smtClean="0">
                <a:latin typeface="Comic Sans MS" panose="030F0702030302020204" pitchFamily="66" charset="0"/>
              </a:rPr>
              <a:t>igh</a:t>
            </a:r>
            <a:r>
              <a:rPr lang="en-GB" sz="4800" dirty="0" smtClean="0">
                <a:latin typeface="Comic Sans MS" panose="030F0702030302020204" pitchFamily="66" charset="0"/>
              </a:rPr>
              <a:t>      t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GB" sz="1800" dirty="0" smtClean="0">
              <a:latin typeface="Sassoon Inf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30582" y="3430678"/>
            <a:ext cx="243840" cy="2264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943600" y="3300549"/>
            <a:ext cx="243840" cy="2264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4293326" y="3413760"/>
            <a:ext cx="67056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908662" y="5739946"/>
            <a:ext cx="243840" cy="2264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987143" y="5849800"/>
            <a:ext cx="243840" cy="2264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149635" y="5963012"/>
            <a:ext cx="67056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itchFamily="66" charset="0"/>
              </a:rPr>
              <a:t>Phonics: Phase 3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1800" smtClean="0">
                <a:latin typeface="Sassoon Infant" pitchFamily="34" charset="0"/>
              </a:rPr>
              <a:t>Learning our Letters &amp; Sounds: order of letters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1800" smtClean="0">
              <a:latin typeface="Sassoon Inf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26" y="2277155"/>
            <a:ext cx="7028090" cy="35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Lucida Handwriting" pitchFamily="66" charset="0"/>
              </a:rPr>
              <a:t>Phonics: Phase 4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1800" dirty="0" smtClean="0">
              <a:latin typeface="Sassoon Infant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GB" sz="1800" dirty="0" smtClean="0">
              <a:latin typeface="Sassoon Infant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9250" indent="-349250"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GB" sz="2400" dirty="0">
                <a:solidFill>
                  <a:srgbClr val="595959"/>
                </a:solidFill>
                <a:latin typeface="Comic Sans MS" panose="030F0702030302020204" pitchFamily="66" charset="0"/>
              </a:rPr>
              <a:t>Children continue to practise previously learned graphemes and phonemes and learn how to read and write:</a:t>
            </a:r>
            <a:endParaRPr lang="en-GB" sz="2400" b="1" dirty="0">
              <a:solidFill>
                <a:srgbClr val="595959"/>
              </a:solidFill>
              <a:latin typeface="Comic Sans MS" panose="030F0702030302020204" pitchFamily="66" charset="0"/>
            </a:endParaRPr>
          </a:p>
          <a:p>
            <a:pPr marL="349250" indent="-349250"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GB" sz="2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CVCC </a:t>
            </a:r>
            <a:r>
              <a:rPr lang="en-GB" sz="2400" dirty="0">
                <a:solidFill>
                  <a:srgbClr val="595959"/>
                </a:solidFill>
                <a:latin typeface="Comic Sans MS" panose="030F0702030302020204" pitchFamily="66" charset="0"/>
              </a:rPr>
              <a:t>words: </a:t>
            </a:r>
            <a:r>
              <a:rPr lang="en-GB" sz="2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tent, damp, toast, </a:t>
            </a:r>
            <a:r>
              <a:rPr lang="en-GB" sz="2400" b="1" dirty="0" smtClean="0">
                <a:solidFill>
                  <a:srgbClr val="595959"/>
                </a:solidFill>
                <a:latin typeface="Comic Sans MS" panose="030F0702030302020204" pitchFamily="66" charset="0"/>
              </a:rPr>
              <a:t>chimp</a:t>
            </a:r>
            <a:endParaRPr lang="en-GB" sz="2400" dirty="0">
              <a:solidFill>
                <a:srgbClr val="595959"/>
              </a:solidFill>
              <a:latin typeface="Comic Sans MS" panose="030F0702030302020204" pitchFamily="66" charset="0"/>
            </a:endParaRPr>
          </a:p>
          <a:p>
            <a:pPr marL="349250" indent="-349250"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GB" sz="2400" dirty="0" smtClean="0">
                <a:solidFill>
                  <a:srgbClr val="595959"/>
                </a:solidFill>
                <a:latin typeface="Comic Sans MS" panose="030F0702030302020204" pitchFamily="66" charset="0"/>
              </a:rPr>
              <a:t>and </a:t>
            </a:r>
            <a:r>
              <a:rPr lang="en-GB" sz="2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CCVC</a:t>
            </a:r>
            <a:r>
              <a:rPr lang="en-GB" sz="2400" dirty="0">
                <a:solidFill>
                  <a:srgbClr val="595959"/>
                </a:solidFill>
                <a:latin typeface="Comic Sans MS" panose="030F0702030302020204" pitchFamily="66" charset="0"/>
              </a:rPr>
              <a:t> words: </a:t>
            </a:r>
            <a:r>
              <a:rPr lang="en-GB" sz="2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swim, plum, sport, </a:t>
            </a:r>
            <a:r>
              <a:rPr lang="en-GB" sz="2400" b="1" dirty="0" smtClean="0">
                <a:solidFill>
                  <a:srgbClr val="595959"/>
                </a:solidFill>
                <a:latin typeface="Comic Sans MS" panose="030F0702030302020204" pitchFamily="66" charset="0"/>
              </a:rPr>
              <a:t>spoon</a:t>
            </a:r>
            <a:endParaRPr lang="en-GB" sz="2400" dirty="0">
              <a:solidFill>
                <a:srgbClr val="595959"/>
              </a:solidFill>
              <a:latin typeface="Comic Sans MS" panose="030F0702030302020204" pitchFamily="66" charset="0"/>
            </a:endParaRPr>
          </a:p>
          <a:p>
            <a:pPr marL="349250" indent="-349250"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endParaRPr lang="en-GB" sz="2400" dirty="0">
              <a:solidFill>
                <a:srgbClr val="595959"/>
              </a:solidFill>
              <a:latin typeface="Comic Sans MS" panose="030F0702030302020204" pitchFamily="66" charset="0"/>
            </a:endParaRPr>
          </a:p>
          <a:p>
            <a:pPr marL="349250" indent="-349250" algn="ctr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GB" sz="2400" dirty="0">
                <a:solidFill>
                  <a:srgbClr val="595959"/>
                </a:solidFill>
                <a:latin typeface="Comic Sans MS" panose="030F0702030302020204" pitchFamily="66" charset="0"/>
              </a:rPr>
              <a:t>They will be learning more tricky words and continuing to read and write sentences together.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-311150"/>
            <a:ext cx="8042275" cy="1336675"/>
          </a:xfrm>
        </p:spPr>
        <p:txBody>
          <a:bodyPr/>
          <a:lstStyle/>
          <a:p>
            <a:r>
              <a:rPr lang="en-GB" sz="4200" dirty="0" smtClean="0">
                <a:latin typeface="Lucida Handwriting" pitchFamily="66" charset="0"/>
              </a:rPr>
              <a:t>Useful Phonics Websites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1800" dirty="0" smtClean="0">
              <a:latin typeface="Lucida Handwriting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>
              <a:latin typeface="Sassoon Infant" pitchFamily="34" charset="0"/>
            </a:endParaRPr>
          </a:p>
          <a:p>
            <a:pPr>
              <a:lnSpc>
                <a:spcPct val="80000"/>
              </a:lnSpc>
            </a:pPr>
            <a:endParaRPr lang="en-GB" sz="1800" dirty="0" smtClean="0">
              <a:latin typeface="Sassoon Infant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 smtClean="0">
              <a:latin typeface="Sassoon Infant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1025525"/>
            <a:ext cx="82296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endParaRPr lang="en-GB" sz="1400">
              <a:solidFill>
                <a:srgbClr val="595959"/>
              </a:solidFill>
              <a:latin typeface="Sassoon Infant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0663" y="1600200"/>
            <a:ext cx="541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Sassoon Infant" pitchFamily="34" charset="0"/>
              </a:rPr>
              <a:t>Jolly Phonics Songs: You </a:t>
            </a:r>
            <a:r>
              <a:rPr lang="en-GB" dirty="0" smtClean="0">
                <a:latin typeface="Sassoon Infant" pitchFamily="34" charset="0"/>
              </a:rPr>
              <a:t>Tube</a:t>
            </a:r>
          </a:p>
          <a:p>
            <a:pPr algn="ctr"/>
            <a:endParaRPr lang="en-GB" dirty="0" smtClean="0">
              <a:latin typeface="Sassoon Infant" pitchFamily="34" charset="0"/>
            </a:endParaRPr>
          </a:p>
          <a:p>
            <a:pPr algn="ctr"/>
            <a:r>
              <a:rPr lang="en-GB" dirty="0">
                <a:latin typeface="Sassoon Infant" pitchFamily="34" charset="0"/>
                <a:hlinkClick r:id="rId2"/>
              </a:rPr>
              <a:t>https://</a:t>
            </a:r>
            <a:r>
              <a:rPr lang="en-GB" dirty="0" smtClean="0">
                <a:latin typeface="Sassoon Infant" pitchFamily="34" charset="0"/>
                <a:hlinkClick r:id="rId2"/>
              </a:rPr>
              <a:t>www.youtube.com/watch?v=bvRKcch4DyE</a:t>
            </a:r>
            <a:r>
              <a:rPr lang="en-GB" dirty="0" smtClean="0">
                <a:latin typeface="Sassoon Infant" pitchFamily="34" charset="0"/>
              </a:rPr>
              <a:t>  </a:t>
            </a:r>
            <a:endParaRPr lang="en-GB" dirty="0">
              <a:latin typeface="Sassoon Infant" pitchFamily="34" charset="0"/>
            </a:endParaRPr>
          </a:p>
          <a:p>
            <a:pPr algn="ctr"/>
            <a:endParaRPr lang="en-GB" b="1" dirty="0">
              <a:latin typeface="Sassoon Infant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286000" y="2590800"/>
            <a:ext cx="466344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latin typeface="Sassoon Infant" pitchFamily="34" charset="0"/>
                <a:hlinkClick r:id="rId3"/>
              </a:rPr>
              <a:t>http://www.teachyourmonstertoread.com</a:t>
            </a:r>
            <a:r>
              <a:rPr lang="en-GB" dirty="0" smtClean="0">
                <a:latin typeface="Sassoon Infant" pitchFamily="34" charset="0"/>
                <a:hlinkClick r:id="rId3"/>
              </a:rPr>
              <a:t>/</a:t>
            </a:r>
            <a:r>
              <a:rPr lang="en-GB" dirty="0" smtClean="0">
                <a:latin typeface="Sassoon Infant" pitchFamily="34" charset="0"/>
              </a:rPr>
              <a:t> </a:t>
            </a:r>
            <a:endParaRPr lang="en-GB" dirty="0">
              <a:latin typeface="Sassoon Infant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699544" y="3497263"/>
            <a:ext cx="32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Sassoon Infant" pitchFamily="34" charset="0"/>
                <a:hlinkClick r:id="rId4"/>
              </a:rPr>
              <a:t>http://www.phonicsplay.co.uk</a:t>
            </a:r>
            <a:r>
              <a:rPr lang="en-GB" dirty="0" smtClean="0">
                <a:latin typeface="Sassoon Infant" pitchFamily="34" charset="0"/>
                <a:hlinkClick r:id="rId4"/>
              </a:rPr>
              <a:t>/</a:t>
            </a:r>
            <a:r>
              <a:rPr lang="en-GB" dirty="0" smtClean="0">
                <a:latin typeface="Sassoon Infant" pitchFamily="34" charset="0"/>
              </a:rPr>
              <a:t> </a:t>
            </a:r>
            <a:endParaRPr lang="en-GB" dirty="0">
              <a:latin typeface="Sassoon Infant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44006" y="4848860"/>
            <a:ext cx="2693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dirty="0">
                <a:latin typeface="Sassoon Infant" pitchFamily="34" charset="0"/>
                <a:hlinkClick r:id="rId5"/>
              </a:rPr>
              <a:t>www.ictgames.com/literacy</a:t>
            </a:r>
            <a:endParaRPr lang="en-GB" dirty="0">
              <a:latin typeface="Sassoon Infant" pitchFamily="34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2736850" y="4213225"/>
            <a:ext cx="3159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dirty="0">
                <a:latin typeface="Sassoon Infant" pitchFamily="34" charset="0"/>
                <a:hlinkClick r:id="rId6"/>
              </a:rPr>
              <a:t>https://www.oxfordowl.co.uk</a:t>
            </a:r>
            <a:r>
              <a:rPr lang="en-GB" dirty="0" smtClean="0">
                <a:latin typeface="Sassoon Infant" pitchFamily="34" charset="0"/>
                <a:hlinkClick r:id="rId6"/>
              </a:rPr>
              <a:t>/</a:t>
            </a:r>
            <a:r>
              <a:rPr lang="en-GB" dirty="0" smtClean="0">
                <a:latin typeface="Sassoon Infant" pitchFamily="34" charset="0"/>
              </a:rPr>
              <a:t> </a:t>
            </a:r>
            <a:endParaRPr lang="en-GB" dirty="0">
              <a:latin typeface="Sassoon Infant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1919" y="5233852"/>
            <a:ext cx="466344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smtClean="0">
                <a:latin typeface="Sassoon Infant" pitchFamily="34" charset="0"/>
              </a:rPr>
              <a:t>YouTube Mr Thorne and </a:t>
            </a:r>
            <a:r>
              <a:rPr lang="en-GB" dirty="0" smtClean="0">
                <a:latin typeface="Sassoon Infant" pitchFamily="34" charset="0"/>
              </a:rPr>
              <a:t>Geraldine</a:t>
            </a:r>
            <a:endParaRPr lang="en-GB" dirty="0">
              <a:latin typeface="Sassoon Infan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Remember…!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dirty="0" smtClean="0">
                <a:latin typeface="Comic Sans MS" panose="030F0702030302020204" pitchFamily="66" charset="0"/>
              </a:rPr>
              <a:t>Reading can happen EVERYWHERE!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238" y="2489200"/>
            <a:ext cx="372586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134938"/>
            <a:ext cx="14652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471488"/>
            <a:ext cx="223996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1963" y="2489200"/>
            <a:ext cx="233203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1400"/>
            <a:ext cx="2498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3053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9888" y="4660900"/>
            <a:ext cx="24241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489200"/>
            <a:ext cx="22240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9236" y="5464941"/>
            <a:ext cx="8727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latin typeface="Bradley Hand ITC" panose="03070402050302030203" pitchFamily="66" charset="0"/>
              </a:rPr>
              <a:t>Thank you for listening </a:t>
            </a:r>
            <a:endParaRPr lang="en-GB" sz="6000" b="1" dirty="0">
              <a:latin typeface="Bradley Hand ITC" panose="0307040205030203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22" y="563335"/>
            <a:ext cx="7075171" cy="42451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At the start of life in Reception: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Rhyming words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Initial sounds of words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Recognise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print in the environment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By the end of the year: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Children can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 sound for each letter in the alphabet and at least 10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digraphs. Read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words consistent with their phonic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knowledge by sound-blending. Read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aloud simple sentences and books that are consistent with their phonic knowledge, including some common exception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words”- Development Matters.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66" y="1600200"/>
            <a:ext cx="2286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child’s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Phase 2 and Phase 3 sound mat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Precursive writing mat to help support how your child is taught letter formation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at school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Early Learning Goals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Footprints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Home school reading record with a sticker highlighting their reading day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Reading book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do we get there?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Library visits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Inviting Reading Areas in the classroom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‘Letters and Sounds’ taught through daily phonics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Reading in school (currently 1-1)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Guided Reading in school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Reading 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Footprints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11">
            <a:off x="6610839" y="513255"/>
            <a:ext cx="1980711" cy="2333999"/>
          </a:xfrm>
        </p:spPr>
      </p:pic>
      <p:sp>
        <p:nvSpPr>
          <p:cNvPr id="6" name="TextBox 5"/>
          <p:cNvSpPr txBox="1"/>
          <p:nvPr/>
        </p:nvSpPr>
        <p:spPr>
          <a:xfrm>
            <a:off x="549275" y="3091543"/>
            <a:ext cx="8042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Please do not write on them. The teacher will record on these every time your child has read them correctly.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New Footprints </a:t>
            </a:r>
            <a:r>
              <a:rPr lang="en-GB" sz="2400" dirty="0" smtClean="0">
                <a:latin typeface="Comic Sans MS" panose="030F0702030302020204" pitchFamily="66" charset="0"/>
              </a:rPr>
              <a:t>are </a:t>
            </a:r>
            <a:r>
              <a:rPr lang="en-GB" sz="2400" dirty="0" smtClean="0">
                <a:latin typeface="Comic Sans MS" panose="030F0702030302020204" pitchFamily="66" charset="0"/>
              </a:rPr>
              <a:t>added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as soon as your child has learnt the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Some of the footprints will be tricky words, </a:t>
            </a:r>
            <a:r>
              <a:rPr lang="en-GB" sz="2400" dirty="0" err="1" smtClean="0">
                <a:latin typeface="Comic Sans MS" panose="030F0702030302020204" pitchFamily="66" charset="0"/>
              </a:rPr>
              <a:t>eg</a:t>
            </a:r>
            <a:r>
              <a:rPr lang="en-GB" sz="2400" dirty="0" smtClean="0">
                <a:latin typeface="Comic Sans MS" panose="030F0702030302020204" pitchFamily="66" charset="0"/>
              </a:rPr>
              <a:t>; to, go, I. And some of the footprints will be </a:t>
            </a:r>
            <a:r>
              <a:rPr lang="en-GB" sz="2400" dirty="0" err="1" smtClean="0">
                <a:latin typeface="Comic Sans MS" panose="030F0702030302020204" pitchFamily="66" charset="0"/>
              </a:rPr>
              <a:t>decodable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Have fun with the footprints. Have a word hunt around the house!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itchFamily="66" charset="0"/>
              </a:rPr>
              <a:t>Phonics: Phase 1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Environmental sounds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Instrumental sounds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Body Percussion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Rhythm and Rhyme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Alliteration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Voice Sound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Oral blending and Segmenting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anose="03010101010101010101" pitchFamily="66" charset="0"/>
              </a:rPr>
              <a:t>Phase 1 home activities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72" y="1443365"/>
            <a:ext cx="8042275" cy="5244817"/>
          </a:xfrm>
        </p:spPr>
        <p:txBody>
          <a:bodyPr/>
          <a:lstStyle/>
          <a:p>
            <a:pPr marL="349250" lvl="1" indent="0">
              <a:buNone/>
            </a:pPr>
            <a:r>
              <a:rPr lang="en-GB" b="1" dirty="0" smtClean="0"/>
              <a:t>Listen to sounds in the environment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What can you hear?</a:t>
            </a:r>
          </a:p>
          <a:p>
            <a:pPr marL="349250" lvl="1" indent="0">
              <a:buNone/>
            </a:pPr>
            <a:r>
              <a:rPr lang="en-GB" b="1" dirty="0" smtClean="0"/>
              <a:t>Instrument sounds and body percussion</a:t>
            </a:r>
          </a:p>
          <a:p>
            <a:pPr lvl="1"/>
            <a:r>
              <a:rPr lang="en-GB" dirty="0" smtClean="0"/>
              <a:t>Play with sounds. Make a sound pattern, can they repeat it back to you? Can they make their own sound pattern? </a:t>
            </a:r>
          </a:p>
          <a:p>
            <a:pPr marL="349250" lvl="1" indent="0">
              <a:buNone/>
            </a:pPr>
            <a:r>
              <a:rPr lang="en-GB" b="1" dirty="0" smtClean="0"/>
              <a:t>Rhythm and Rhyme </a:t>
            </a:r>
          </a:p>
          <a:p>
            <a:pPr lvl="1"/>
            <a:r>
              <a:rPr lang="en-GB" dirty="0" smtClean="0"/>
              <a:t> Sing nursery rhymes, share rhyming books, rhyming soup. </a:t>
            </a:r>
          </a:p>
          <a:p>
            <a:pPr marL="349250" lvl="1" indent="0">
              <a:buNone/>
            </a:pPr>
            <a:r>
              <a:rPr lang="en-GB" b="1" dirty="0" smtClean="0"/>
              <a:t>Alliteration</a:t>
            </a:r>
          </a:p>
          <a:p>
            <a:pPr lvl="1"/>
            <a:r>
              <a:rPr lang="en-GB" dirty="0" smtClean="0"/>
              <a:t>Name their toys using alliteration</a:t>
            </a:r>
          </a:p>
          <a:p>
            <a:pPr marL="349250" lvl="1" indent="0">
              <a:buNone/>
            </a:pPr>
            <a:r>
              <a:rPr lang="en-GB" b="1" dirty="0" smtClean="0"/>
              <a:t>Oral blending and segmenting </a:t>
            </a:r>
          </a:p>
          <a:p>
            <a:pPr lvl="1"/>
            <a:r>
              <a:rPr lang="en-GB" dirty="0" smtClean="0"/>
              <a:t>Cooking ask for all the ingredients using sound talk.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34925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065">
            <a:off x="6389154" y="1748739"/>
            <a:ext cx="755876" cy="75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1965">
            <a:off x="7384868" y="1567770"/>
            <a:ext cx="1481001" cy="82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4418">
            <a:off x="5704053" y="1311485"/>
            <a:ext cx="1179467" cy="628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23" y="5693601"/>
            <a:ext cx="1123813" cy="112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" y="4989285"/>
            <a:ext cx="675459" cy="8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ucida Handwriting" pitchFamily="66" charset="0"/>
              </a:rPr>
              <a:t>Phonics: Phase 2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Teach individual letter sounds</a:t>
            </a:r>
          </a:p>
          <a:p>
            <a:pPr>
              <a:lnSpc>
                <a:spcPct val="8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C and V are abbreviations for ‘consonant’ and ‘vowel’. VC words are words consisting of a vowel then a consonant (e.g. </a:t>
            </a:r>
            <a:r>
              <a:rPr lang="en-GB" sz="2000" i="1" dirty="0" smtClean="0">
                <a:latin typeface="Comic Sans MS" panose="030F0702030302020204" pitchFamily="66" charset="0"/>
              </a:rPr>
              <a:t>am, at, it)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CVC words are words consisting of a consonant then a vowel then a consonant (e.g. </a:t>
            </a:r>
            <a:r>
              <a:rPr lang="en-GB" sz="2000" i="1" dirty="0" smtClean="0">
                <a:latin typeface="Comic Sans MS" panose="030F0702030302020204" pitchFamily="66" charset="0"/>
              </a:rPr>
              <a:t>cat, rug, sun</a:t>
            </a:r>
            <a:r>
              <a:rPr lang="en-GB" sz="2000" dirty="0" smtClean="0">
                <a:latin typeface="Comic Sans MS" panose="030F0702030302020204" pitchFamily="66" charset="0"/>
              </a:rPr>
              <a:t>).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2000" b="1" dirty="0" smtClean="0">
                <a:latin typeface="Sassoon Infant" pitchFamily="34" charset="0"/>
              </a:rPr>
              <a:t>Sound Buttons</a:t>
            </a:r>
            <a:endParaRPr lang="en-GB" sz="2000" dirty="0" smtClean="0">
              <a:latin typeface="Sassoon Infant" pitchFamily="34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8000" dirty="0" smtClean="0">
                <a:latin typeface="Comic Sans MS" panose="030F0702030302020204" pitchFamily="66" charset="0"/>
              </a:rPr>
              <a:t>c     a     t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Introduced to ‘tricky words’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80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02005" y="5346672"/>
            <a:ext cx="259308" cy="2593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549458" y="5350787"/>
            <a:ext cx="259308" cy="2593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510065" y="5352647"/>
            <a:ext cx="259308" cy="2593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Lucida Handwriting" pitchFamily="66" charset="0"/>
              </a:rPr>
              <a:t>Phonics: Phase 2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1800" b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Your child will be taught how to pronounce the sounds (</a:t>
            </a:r>
            <a:r>
              <a:rPr lang="en-GB" sz="1800" i="1" dirty="0" smtClean="0">
                <a:latin typeface="Comic Sans MS" panose="030F0702030302020204" pitchFamily="66" charset="0"/>
              </a:rPr>
              <a:t>phonemes</a:t>
            </a:r>
            <a:r>
              <a:rPr lang="en-GB" sz="1800" dirty="0" smtClean="0">
                <a:latin typeface="Comic Sans MS" panose="030F0702030302020204" pitchFamily="66" charset="0"/>
              </a:rPr>
              <a:t>) correctly to make blending easier.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Sounds should be sustained where possible (e.g. </a:t>
            </a:r>
            <a:r>
              <a:rPr lang="en-GB" sz="1800" dirty="0" err="1" smtClean="0">
                <a:latin typeface="Comic Sans MS" panose="030F0702030302020204" pitchFamily="66" charset="0"/>
              </a:rPr>
              <a:t>sss</a:t>
            </a:r>
            <a:r>
              <a:rPr lang="en-GB" sz="1800" dirty="0" smtClean="0">
                <a:latin typeface="Comic Sans MS" panose="030F0702030302020204" pitchFamily="66" charset="0"/>
              </a:rPr>
              <a:t>, </a:t>
            </a:r>
            <a:r>
              <a:rPr lang="en-GB" sz="1800" dirty="0" err="1" smtClean="0">
                <a:latin typeface="Comic Sans MS" panose="030F0702030302020204" pitchFamily="66" charset="0"/>
              </a:rPr>
              <a:t>fff</a:t>
            </a:r>
            <a:r>
              <a:rPr lang="en-GB" sz="1800" dirty="0" smtClean="0">
                <a:latin typeface="Comic Sans MS" panose="030F0702030302020204" pitchFamily="66" charset="0"/>
              </a:rPr>
              <a:t>, mmm) and, where this is not possible, ‘uh’ sounds after consonants should be reduced as far as possible (e.g. try to avoid saying ‘</a:t>
            </a:r>
            <a:r>
              <a:rPr lang="en-GB" sz="1800" dirty="0" err="1" smtClean="0">
                <a:latin typeface="Comic Sans MS" panose="030F0702030302020204" pitchFamily="66" charset="0"/>
              </a:rPr>
              <a:t>buh</a:t>
            </a:r>
            <a:r>
              <a:rPr lang="en-GB" sz="1800" dirty="0" smtClean="0">
                <a:latin typeface="Comic Sans MS" panose="030F0702030302020204" pitchFamily="66" charset="0"/>
              </a:rPr>
              <a:t>’, ‘</a:t>
            </a:r>
            <a:r>
              <a:rPr lang="en-GB" sz="1800" dirty="0" err="1" smtClean="0">
                <a:latin typeface="Comic Sans MS" panose="030F0702030302020204" pitchFamily="66" charset="0"/>
              </a:rPr>
              <a:t>cuh</a:t>
            </a:r>
            <a:r>
              <a:rPr lang="en-GB" sz="1800" dirty="0" smtClean="0">
                <a:latin typeface="Comic Sans MS" panose="030F0702030302020204" pitchFamily="66" charset="0"/>
              </a:rPr>
              <a:t>’). Teachers help children to look at different letters and say the right sounds for them.</a:t>
            </a:r>
            <a:endParaRPr lang="en-GB" sz="1600" dirty="0" smtClean="0">
              <a:latin typeface="Sassoon Infant" pitchFamily="34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GB" sz="1800" dirty="0" smtClean="0">
                <a:hlinkClick r:id="rId2"/>
              </a:rPr>
              <a:t>https://www.youtube.com/watch?v=-ksblMiliA8</a:t>
            </a:r>
            <a:endParaRPr lang="en-GB" sz="1800" dirty="0" smtClean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284</TotalTime>
  <Words>791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Bradley Hand ITC</vt:lpstr>
      <vt:lpstr>Comic Sans MS</vt:lpstr>
      <vt:lpstr>Lucida Handwriting</vt:lpstr>
      <vt:lpstr>News Gothic MT</vt:lpstr>
      <vt:lpstr>Sassoon Infant</vt:lpstr>
      <vt:lpstr>Wingdings 2</vt:lpstr>
      <vt:lpstr>Breeze</vt:lpstr>
      <vt:lpstr>EYFS Reading Presentation </vt:lpstr>
      <vt:lpstr>Expectations</vt:lpstr>
      <vt:lpstr>Your child’s pack</vt:lpstr>
      <vt:lpstr>How do we get there?</vt:lpstr>
      <vt:lpstr>Footprints </vt:lpstr>
      <vt:lpstr>Phonics: Phase 1</vt:lpstr>
      <vt:lpstr>Phase 1 home activities</vt:lpstr>
      <vt:lpstr>Phonics: Phase 2</vt:lpstr>
      <vt:lpstr>Phonics: Phase 2</vt:lpstr>
      <vt:lpstr>Phonics: Phase 2</vt:lpstr>
      <vt:lpstr>Phonics: Phase 3</vt:lpstr>
      <vt:lpstr>Phonics: Phase 3</vt:lpstr>
      <vt:lpstr>Phonics: Phase 3</vt:lpstr>
      <vt:lpstr>Phonics: Phase 4</vt:lpstr>
      <vt:lpstr>Useful Phonics Websites</vt:lpstr>
      <vt:lpstr>Remember…!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Reading Evening</dc:title>
  <dc:creator>leah James</dc:creator>
  <cp:lastModifiedBy>Mrs Mellor</cp:lastModifiedBy>
  <cp:revision>43</cp:revision>
  <cp:lastPrinted>2019-09-18T13:08:53Z</cp:lastPrinted>
  <dcterms:created xsi:type="dcterms:W3CDTF">2016-09-21T19:12:34Z</dcterms:created>
  <dcterms:modified xsi:type="dcterms:W3CDTF">2021-10-05T12:05:11Z</dcterms:modified>
</cp:coreProperties>
</file>