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81" r:id="rId2"/>
    <p:sldId id="282" r:id="rId3"/>
    <p:sldId id="283" r:id="rId4"/>
    <p:sldId id="284" r:id="rId5"/>
    <p:sldId id="256" r:id="rId6"/>
    <p:sldId id="273" r:id="rId7"/>
    <p:sldId id="274" r:id="rId8"/>
    <p:sldId id="276" r:id="rId9"/>
    <p:sldId id="277" r:id="rId10"/>
    <p:sldId id="262" r:id="rId11"/>
    <p:sldId id="263" r:id="rId12"/>
    <p:sldId id="264" r:id="rId13"/>
    <p:sldId id="265" r:id="rId14"/>
    <p:sldId id="266" r:id="rId15"/>
    <p:sldId id="267" r:id="rId16"/>
    <p:sldId id="275" r:id="rId17"/>
    <p:sldId id="268" r:id="rId18"/>
    <p:sldId id="269" r:id="rId19"/>
    <p:sldId id="270" r:id="rId20"/>
    <p:sldId id="285" r:id="rId21"/>
    <p:sldId id="278" r:id="rId22"/>
    <p:sldId id="271" r:id="rId23"/>
    <p:sldId id="272" r:id="rId24"/>
    <p:sldId id="286" r:id="rId25"/>
    <p:sldId id="279" r:id="rId26"/>
    <p:sldId id="280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7" autoAdjust="0"/>
    <p:restoredTop sz="94660"/>
  </p:normalViewPr>
  <p:slideViewPr>
    <p:cSldViewPr snapToGrid="0">
      <p:cViewPr varScale="1">
        <p:scale>
          <a:sx n="63" d="100"/>
          <a:sy n="63" d="100"/>
        </p:scale>
        <p:origin x="4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EA82E9-A662-4A26-99B9-0497045D3AFE}" type="datetimeFigureOut">
              <a:rPr lang="en-GB" smtClean="0"/>
              <a:t>19/07/2021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03F10F-EAC8-4AA8-B7D7-6FE7A2D673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067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34BA883-B3AD-464F-BE2B-C730CCC76403}" type="slidenum">
              <a:rPr lang="en-GB" altLang="en-US" smtClean="0"/>
              <a:pPr/>
              <a:t>1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1740269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8FAEE-50BC-4CCE-BDB4-3DEAC053BBAB}" type="datetimeFigureOut">
              <a:rPr lang="en-GB" smtClean="0"/>
              <a:t>19/07/2021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3A5FC-0365-44CA-96BA-2103EE78AC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0933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8FAEE-50BC-4CCE-BDB4-3DEAC053BBAB}" type="datetimeFigureOut">
              <a:rPr lang="en-GB" smtClean="0"/>
              <a:t>19/07/2021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3A5FC-0365-44CA-96BA-2103EE78AC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7331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8FAEE-50BC-4CCE-BDB4-3DEAC053BBAB}" type="datetimeFigureOut">
              <a:rPr lang="en-GB" smtClean="0"/>
              <a:t>19/07/2021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3A5FC-0365-44CA-96BA-2103EE78AC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3927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8FAEE-50BC-4CCE-BDB4-3DEAC053BBAB}" type="datetimeFigureOut">
              <a:rPr lang="en-GB" smtClean="0"/>
              <a:t>19/07/2021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3A5FC-0365-44CA-96BA-2103EE78AC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8068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8FAEE-50BC-4CCE-BDB4-3DEAC053BBAB}" type="datetimeFigureOut">
              <a:rPr lang="en-GB" smtClean="0"/>
              <a:t>19/07/2021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3A5FC-0365-44CA-96BA-2103EE78AC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5977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8FAEE-50BC-4CCE-BDB4-3DEAC053BBAB}" type="datetimeFigureOut">
              <a:rPr lang="en-GB" smtClean="0"/>
              <a:t>19/07/2021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3A5FC-0365-44CA-96BA-2103EE78AC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0103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8FAEE-50BC-4CCE-BDB4-3DEAC053BBAB}" type="datetimeFigureOut">
              <a:rPr lang="en-GB" smtClean="0"/>
              <a:t>19/07/2021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3A5FC-0365-44CA-96BA-2103EE78AC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9512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8FAEE-50BC-4CCE-BDB4-3DEAC053BBAB}" type="datetimeFigureOut">
              <a:rPr lang="en-GB" smtClean="0"/>
              <a:t>19/07/2021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3A5FC-0365-44CA-96BA-2103EE78AC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843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8FAEE-50BC-4CCE-BDB4-3DEAC053BBAB}" type="datetimeFigureOut">
              <a:rPr lang="en-GB" smtClean="0"/>
              <a:t>19/07/2021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3A5FC-0365-44CA-96BA-2103EE78AC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7311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8FAEE-50BC-4CCE-BDB4-3DEAC053BBAB}" type="datetimeFigureOut">
              <a:rPr lang="en-GB" smtClean="0"/>
              <a:t>19/07/2021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3A5FC-0365-44CA-96BA-2103EE78AC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1262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8FAEE-50BC-4CCE-BDB4-3DEAC053BBAB}" type="datetimeFigureOut">
              <a:rPr lang="en-GB" smtClean="0"/>
              <a:t>19/07/2021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3A5FC-0365-44CA-96BA-2103EE78AC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552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A8FAEE-50BC-4CCE-BDB4-3DEAC053BBAB}" type="datetimeFigureOut">
              <a:rPr lang="en-GB" smtClean="0"/>
              <a:t>19/07/2021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93A5FC-0365-44CA-96BA-2103EE78AC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0577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13" Type="http://schemas.microsoft.com/office/2007/relationships/media" Target="../media/media7.m4a"/><Relationship Id="rId18" Type="http://schemas.openxmlformats.org/officeDocument/2006/relationships/audio" Target="../media/media9.m4a"/><Relationship Id="rId26" Type="http://schemas.openxmlformats.org/officeDocument/2006/relationships/image" Target="../media/image2.png"/><Relationship Id="rId3" Type="http://schemas.microsoft.com/office/2007/relationships/media" Target="../media/media2.m4a"/><Relationship Id="rId21" Type="http://schemas.microsoft.com/office/2007/relationships/media" Target="../media/media11.m4a"/><Relationship Id="rId34" Type="http://schemas.openxmlformats.org/officeDocument/2006/relationships/image" Target="../media/image10.png"/><Relationship Id="rId7" Type="http://schemas.microsoft.com/office/2007/relationships/media" Target="../media/media4.m4a"/><Relationship Id="rId12" Type="http://schemas.openxmlformats.org/officeDocument/2006/relationships/audio" Target="../media/media6.m4a"/><Relationship Id="rId17" Type="http://schemas.microsoft.com/office/2007/relationships/media" Target="../media/media9.m4a"/><Relationship Id="rId25" Type="http://schemas.openxmlformats.org/officeDocument/2006/relationships/image" Target="../media/image1.jpeg"/><Relationship Id="rId33" Type="http://schemas.openxmlformats.org/officeDocument/2006/relationships/image" Target="../media/image9.png"/><Relationship Id="rId2" Type="http://schemas.openxmlformats.org/officeDocument/2006/relationships/audio" Target="../media/media1.m4a"/><Relationship Id="rId16" Type="http://schemas.openxmlformats.org/officeDocument/2006/relationships/audio" Target="../media/media8.m4a"/><Relationship Id="rId20" Type="http://schemas.openxmlformats.org/officeDocument/2006/relationships/audio" Target="../media/media10.m4a"/><Relationship Id="rId29" Type="http://schemas.openxmlformats.org/officeDocument/2006/relationships/image" Target="../media/image5.jpeg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microsoft.com/office/2007/relationships/media" Target="../media/media6.m4a"/><Relationship Id="rId24" Type="http://schemas.openxmlformats.org/officeDocument/2006/relationships/notesSlide" Target="../notesSlides/notesSlide1.xml"/><Relationship Id="rId32" Type="http://schemas.openxmlformats.org/officeDocument/2006/relationships/image" Target="../media/image8.png"/><Relationship Id="rId5" Type="http://schemas.microsoft.com/office/2007/relationships/media" Target="../media/media3.m4a"/><Relationship Id="rId15" Type="http://schemas.microsoft.com/office/2007/relationships/media" Target="../media/media8.m4a"/><Relationship Id="rId23" Type="http://schemas.openxmlformats.org/officeDocument/2006/relationships/slideLayout" Target="../slideLayouts/slideLayout7.xml"/><Relationship Id="rId28" Type="http://schemas.openxmlformats.org/officeDocument/2006/relationships/image" Target="../media/image4.jpeg"/><Relationship Id="rId10" Type="http://schemas.openxmlformats.org/officeDocument/2006/relationships/audio" Target="../media/media5.m4a"/><Relationship Id="rId19" Type="http://schemas.microsoft.com/office/2007/relationships/media" Target="../media/media10.m4a"/><Relationship Id="rId31" Type="http://schemas.openxmlformats.org/officeDocument/2006/relationships/image" Target="../media/image7.jpeg"/><Relationship Id="rId4" Type="http://schemas.openxmlformats.org/officeDocument/2006/relationships/audio" Target="../media/media2.m4a"/><Relationship Id="rId9" Type="http://schemas.microsoft.com/office/2007/relationships/media" Target="../media/media5.m4a"/><Relationship Id="rId14" Type="http://schemas.openxmlformats.org/officeDocument/2006/relationships/audio" Target="../media/media7.m4a"/><Relationship Id="rId22" Type="http://schemas.openxmlformats.org/officeDocument/2006/relationships/audio" Target="../media/media11.m4a"/><Relationship Id="rId27" Type="http://schemas.openxmlformats.org/officeDocument/2006/relationships/image" Target="../media/image3.jpeg"/><Relationship Id="rId30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s://olympics.com/tokyo-2020/fr/paralympiques/sports/one-minute-one-sport-paralympics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educandy.com/site/resource.php?activity-code=c47f4" TargetMode="External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youtube.com/watch?v=H7ILmvOx6zY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Image result for rugbyclipart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9" y="0"/>
            <a:ext cx="1798637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59" name="Picture 4" descr="Clipart Badminton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1628775"/>
            <a:ext cx="1333500" cy="210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0" name="Picture 6" descr="Image result for gymnastics kids clipart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226" y="1916113"/>
            <a:ext cx="1774825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1" name="Picture 10" descr="Related image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6851" y="4321175"/>
            <a:ext cx="2168525" cy="216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2" name="Picture 12" descr="Image result for playing football clipart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3789363"/>
            <a:ext cx="1443038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3" name="Picture 14" descr="Image result for playing basketball clipart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9" y="5229226"/>
            <a:ext cx="2003425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4" name="Picture 16" descr="Image result for playing tennis clipart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564" y="2644775"/>
            <a:ext cx="160337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5" name="Picture 2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00" t="19489" r="14372" b="9636"/>
          <a:stretch>
            <a:fillRect/>
          </a:stretch>
        </p:blipFill>
        <p:spPr bwMode="auto">
          <a:xfrm>
            <a:off x="4464050" y="550863"/>
            <a:ext cx="2235200" cy="171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6" name="Picture 2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04" t="19489" r="13818" b="6683"/>
          <a:stretch>
            <a:fillRect/>
          </a:stretch>
        </p:blipFill>
        <p:spPr bwMode="auto">
          <a:xfrm>
            <a:off x="7608889" y="-171450"/>
            <a:ext cx="2092325" cy="155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7" name="TextBox 2"/>
          <p:cNvSpPr txBox="1">
            <a:spLocks noChangeArrowheads="1"/>
          </p:cNvSpPr>
          <p:nvPr/>
        </p:nvSpPr>
        <p:spPr bwMode="auto">
          <a:xfrm>
            <a:off x="7808914" y="1412876"/>
            <a:ext cx="28908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800" dirty="0">
                <a:latin typeface="Comic Sans MS" panose="030F0702030302020204" pitchFamily="66" charset="0"/>
              </a:rPr>
              <a:t>la natation</a:t>
            </a:r>
          </a:p>
        </p:txBody>
      </p:sp>
      <p:sp>
        <p:nvSpPr>
          <p:cNvPr id="45068" name="TextBox 2"/>
          <p:cNvSpPr txBox="1">
            <a:spLocks noChangeArrowheads="1"/>
          </p:cNvSpPr>
          <p:nvPr/>
        </p:nvSpPr>
        <p:spPr bwMode="auto">
          <a:xfrm>
            <a:off x="4872038" y="34926"/>
            <a:ext cx="25193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800" u="sng">
                <a:latin typeface="Comic Sans MS" panose="030F0702030302020204" pitchFamily="66" charset="0"/>
              </a:rPr>
              <a:t>Les sports</a:t>
            </a:r>
          </a:p>
        </p:txBody>
      </p:sp>
      <p:sp>
        <p:nvSpPr>
          <p:cNvPr id="45069" name="TextBox 2"/>
          <p:cNvSpPr txBox="1">
            <a:spLocks noChangeArrowheads="1"/>
          </p:cNvSpPr>
          <p:nvPr/>
        </p:nvSpPr>
        <p:spPr bwMode="auto">
          <a:xfrm>
            <a:off x="1774826" y="3357564"/>
            <a:ext cx="2589213" cy="5222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800" dirty="0">
                <a:latin typeface="Comic Sans MS" panose="030F0702030302020204" pitchFamily="66" charset="0"/>
              </a:rPr>
              <a:t>le badminton</a:t>
            </a:r>
          </a:p>
        </p:txBody>
      </p:sp>
      <p:sp>
        <p:nvSpPr>
          <p:cNvPr id="45070" name="TextBox 2"/>
          <p:cNvSpPr txBox="1">
            <a:spLocks noChangeArrowheads="1"/>
          </p:cNvSpPr>
          <p:nvPr/>
        </p:nvSpPr>
        <p:spPr bwMode="auto">
          <a:xfrm>
            <a:off x="2351088" y="4797425"/>
            <a:ext cx="1985962" cy="5222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800" dirty="0">
                <a:latin typeface="Comic Sans MS" panose="030F0702030302020204" pitchFamily="66" charset="0"/>
              </a:rPr>
              <a:t>le foot</a:t>
            </a:r>
          </a:p>
        </p:txBody>
      </p:sp>
      <p:sp>
        <p:nvSpPr>
          <p:cNvPr id="45071" name="TextBox 2"/>
          <p:cNvSpPr txBox="1">
            <a:spLocks noChangeArrowheads="1"/>
          </p:cNvSpPr>
          <p:nvPr/>
        </p:nvSpPr>
        <p:spPr bwMode="auto">
          <a:xfrm>
            <a:off x="2768373" y="6136821"/>
            <a:ext cx="198596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800" dirty="0">
                <a:latin typeface="Comic Sans MS" panose="030F0702030302020204" pitchFamily="66" charset="0"/>
              </a:rPr>
              <a:t>le basket</a:t>
            </a:r>
          </a:p>
        </p:txBody>
      </p:sp>
      <p:sp>
        <p:nvSpPr>
          <p:cNvPr id="45072" name="TextBox 2"/>
          <p:cNvSpPr txBox="1">
            <a:spLocks noChangeArrowheads="1"/>
          </p:cNvSpPr>
          <p:nvPr/>
        </p:nvSpPr>
        <p:spPr bwMode="auto">
          <a:xfrm>
            <a:off x="4583114" y="2205039"/>
            <a:ext cx="277653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800" dirty="0">
                <a:latin typeface="Comic Sans MS" panose="030F0702030302020204" pitchFamily="66" charset="0"/>
              </a:rPr>
              <a:t>le </a:t>
            </a:r>
            <a:r>
              <a:rPr lang="en-GB" altLang="en-US" sz="2800" dirty="0" err="1">
                <a:latin typeface="Comic Sans MS" panose="030F0702030302020204" pitchFamily="66" charset="0"/>
              </a:rPr>
              <a:t>cyclisme</a:t>
            </a:r>
            <a:endParaRPr lang="en-GB" altLang="en-US" sz="2800" dirty="0">
              <a:latin typeface="Comic Sans MS" panose="030F0702030302020204" pitchFamily="66" charset="0"/>
            </a:endParaRPr>
          </a:p>
        </p:txBody>
      </p:sp>
      <p:sp>
        <p:nvSpPr>
          <p:cNvPr id="45073" name="TextBox 2"/>
          <p:cNvSpPr txBox="1">
            <a:spLocks noChangeArrowheads="1"/>
          </p:cNvSpPr>
          <p:nvPr/>
        </p:nvSpPr>
        <p:spPr bwMode="auto">
          <a:xfrm>
            <a:off x="5070476" y="4681539"/>
            <a:ext cx="1889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800">
                <a:latin typeface="Comic Sans MS" panose="030F0702030302020204" pitchFamily="66" charset="0"/>
              </a:rPr>
              <a:t>le tennis</a:t>
            </a:r>
          </a:p>
        </p:txBody>
      </p:sp>
      <p:sp>
        <p:nvSpPr>
          <p:cNvPr id="45074" name="TextBox 2"/>
          <p:cNvSpPr txBox="1">
            <a:spLocks noChangeArrowheads="1"/>
          </p:cNvSpPr>
          <p:nvPr/>
        </p:nvSpPr>
        <p:spPr bwMode="auto">
          <a:xfrm>
            <a:off x="2759302" y="1177019"/>
            <a:ext cx="1581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800" dirty="0">
                <a:latin typeface="Comic Sans MS" panose="030F0702030302020204" pitchFamily="66" charset="0"/>
              </a:rPr>
              <a:t>le rugby</a:t>
            </a:r>
          </a:p>
        </p:txBody>
      </p:sp>
      <p:sp>
        <p:nvSpPr>
          <p:cNvPr id="45075" name="TextBox 2"/>
          <p:cNvSpPr txBox="1">
            <a:spLocks noChangeArrowheads="1"/>
          </p:cNvSpPr>
          <p:nvPr/>
        </p:nvSpPr>
        <p:spPr bwMode="auto">
          <a:xfrm>
            <a:off x="7824789" y="3933825"/>
            <a:ext cx="32781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800">
                <a:latin typeface="Comic Sans MS" panose="030F0702030302020204" pitchFamily="66" charset="0"/>
              </a:rPr>
              <a:t>la gymnastique</a:t>
            </a:r>
          </a:p>
        </p:txBody>
      </p:sp>
      <p:sp>
        <p:nvSpPr>
          <p:cNvPr id="45076" name="TextBox 2"/>
          <p:cNvSpPr txBox="1">
            <a:spLocks noChangeArrowheads="1"/>
          </p:cNvSpPr>
          <p:nvPr/>
        </p:nvSpPr>
        <p:spPr bwMode="auto">
          <a:xfrm>
            <a:off x="8112126" y="6321426"/>
            <a:ext cx="2270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800">
                <a:latin typeface="Comic Sans MS" panose="030F0702030302020204" pitchFamily="66" charset="0"/>
              </a:rPr>
              <a:t>l’équitation</a:t>
            </a:r>
          </a:p>
        </p:txBody>
      </p:sp>
      <p:sp>
        <p:nvSpPr>
          <p:cNvPr id="45077" name="TextBox 3"/>
          <p:cNvSpPr txBox="1">
            <a:spLocks noChangeArrowheads="1"/>
          </p:cNvSpPr>
          <p:nvPr/>
        </p:nvSpPr>
        <p:spPr bwMode="auto">
          <a:xfrm>
            <a:off x="5448301" y="5589589"/>
            <a:ext cx="2087563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000" i="1" dirty="0" err="1">
                <a:latin typeface="Comic Sans MS" panose="030F0702030302020204" pitchFamily="66" charset="0"/>
              </a:rPr>
              <a:t>J’aime</a:t>
            </a:r>
            <a:r>
              <a:rPr lang="en-GB" altLang="en-US" sz="2000" i="1" dirty="0">
                <a:latin typeface="Comic Sans MS" panose="030F0702030302020204" pitchFamily="66" charset="0"/>
              </a:rPr>
              <a:t> ...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2000" i="1" dirty="0"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000" i="1" dirty="0">
                <a:latin typeface="Comic Sans MS" panose="030F0702030302020204" pitchFamily="66" charset="0"/>
              </a:rPr>
              <a:t>Je </a:t>
            </a:r>
            <a:r>
              <a:rPr lang="en-GB" altLang="en-US" sz="2000" i="1" dirty="0" err="1">
                <a:latin typeface="Comic Sans MS" panose="030F0702030302020204" pitchFamily="66" charset="0"/>
              </a:rPr>
              <a:t>n’aime</a:t>
            </a:r>
            <a:r>
              <a:rPr lang="en-GB" altLang="en-US" sz="2000" i="1" dirty="0">
                <a:latin typeface="Comic Sans MS" panose="030F0702030302020204" pitchFamily="66" charset="0"/>
              </a:rPr>
              <a:t> pas ...      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1800" dirty="0"/>
          </a:p>
        </p:txBody>
      </p:sp>
      <p:sp>
        <p:nvSpPr>
          <p:cNvPr id="24" name="Heart 23"/>
          <p:cNvSpPr/>
          <p:nvPr/>
        </p:nvSpPr>
        <p:spPr>
          <a:xfrm>
            <a:off x="5016500" y="5516563"/>
            <a:ext cx="503238" cy="442912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25" name="Heart 24"/>
          <p:cNvSpPr/>
          <p:nvPr/>
        </p:nvSpPr>
        <p:spPr>
          <a:xfrm>
            <a:off x="5016500" y="6092825"/>
            <a:ext cx="503238" cy="431800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cxnSp>
        <p:nvCxnSpPr>
          <p:cNvPr id="26" name="Straight Connector 25"/>
          <p:cNvCxnSpPr/>
          <p:nvPr/>
        </p:nvCxnSpPr>
        <p:spPr>
          <a:xfrm flipH="1">
            <a:off x="5016500" y="6021389"/>
            <a:ext cx="503238" cy="50323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943476" y="6092826"/>
            <a:ext cx="576263" cy="36036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727576" y="5300663"/>
            <a:ext cx="26638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727575" y="5300664"/>
            <a:ext cx="0" cy="15573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7391400" y="5300664"/>
            <a:ext cx="0" cy="15573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4727576" y="6824663"/>
            <a:ext cx="26638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4"/>
          <a:stretch>
            <a:fillRect/>
          </a:stretch>
        </p:blipFill>
        <p:spPr>
          <a:xfrm>
            <a:off x="1045028" y="1034143"/>
            <a:ext cx="609600" cy="609600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34"/>
          <a:stretch>
            <a:fillRect/>
          </a:stretch>
        </p:blipFill>
        <p:spPr>
          <a:xfrm>
            <a:off x="1045029" y="3414487"/>
            <a:ext cx="609600" cy="609600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4"/>
          <a:stretch>
            <a:fillRect/>
          </a:stretch>
        </p:blipFill>
        <p:spPr>
          <a:xfrm>
            <a:off x="1016000" y="4706257"/>
            <a:ext cx="609600" cy="609600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34"/>
          <a:stretch>
            <a:fillRect/>
          </a:stretch>
        </p:blipFill>
        <p:spPr>
          <a:xfrm>
            <a:off x="1175657" y="5983514"/>
            <a:ext cx="609600" cy="609600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34"/>
          <a:stretch>
            <a:fillRect/>
          </a:stretch>
        </p:blipFill>
        <p:spPr>
          <a:xfrm>
            <a:off x="4093029" y="2050143"/>
            <a:ext cx="609600" cy="609600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34"/>
          <a:stretch>
            <a:fillRect/>
          </a:stretch>
        </p:blipFill>
        <p:spPr>
          <a:xfrm>
            <a:off x="4484914" y="3864428"/>
            <a:ext cx="609600" cy="609600"/>
          </a:xfrm>
          <a:prstGeom prst="rect">
            <a:avLst/>
          </a:prstGeom>
        </p:spPr>
      </p:pic>
      <p:pic>
        <p:nvPicPr>
          <p:cNvPr id="8" name="Recorded Sound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34"/>
          <a:stretch>
            <a:fillRect/>
          </a:stretch>
        </p:blipFill>
        <p:spPr>
          <a:xfrm>
            <a:off x="7358743" y="1338943"/>
            <a:ext cx="609600" cy="609600"/>
          </a:xfrm>
          <a:prstGeom prst="rect">
            <a:avLst/>
          </a:prstGeom>
        </p:spPr>
      </p:pic>
      <p:pic>
        <p:nvPicPr>
          <p:cNvPr id="9" name="Recorded Sound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34"/>
          <a:stretch>
            <a:fillRect/>
          </a:stretch>
        </p:blipFill>
        <p:spPr>
          <a:xfrm>
            <a:off x="7344229" y="3748314"/>
            <a:ext cx="609600" cy="609600"/>
          </a:xfrm>
          <a:prstGeom prst="rect">
            <a:avLst/>
          </a:prstGeom>
        </p:spPr>
      </p:pic>
      <p:pic>
        <p:nvPicPr>
          <p:cNvPr id="10" name="Recorded Sound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34"/>
          <a:stretch>
            <a:fillRect/>
          </a:stretch>
        </p:blipFill>
        <p:spPr>
          <a:xfrm>
            <a:off x="7518400" y="6248400"/>
            <a:ext cx="609600" cy="609600"/>
          </a:xfrm>
          <a:prstGeom prst="rect">
            <a:avLst/>
          </a:prstGeom>
        </p:spPr>
      </p:pic>
      <p:pic>
        <p:nvPicPr>
          <p:cNvPr id="12" name="Recorded Sound">
            <a:hlinkClick r:id="" action="ppaction://media"/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34"/>
          <a:stretch>
            <a:fillRect/>
          </a:stretch>
        </p:blipFill>
        <p:spPr>
          <a:xfrm>
            <a:off x="6797040" y="5455920"/>
            <a:ext cx="609600" cy="609600"/>
          </a:xfrm>
          <a:prstGeom prst="rect">
            <a:avLst/>
          </a:prstGeom>
        </p:spPr>
      </p:pic>
      <p:pic>
        <p:nvPicPr>
          <p:cNvPr id="13" name="Recorded Sound">
            <a:hlinkClick r:id="" action="ppaction://media"/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34"/>
          <a:stretch>
            <a:fillRect/>
          </a:stretch>
        </p:blipFill>
        <p:spPr>
          <a:xfrm>
            <a:off x="6705600" y="64160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053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10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82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338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424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338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369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398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317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195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264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78625" y="441649"/>
            <a:ext cx="651995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>
                <a:solidFill>
                  <a:srgbClr val="333333"/>
                </a:solidFill>
                <a:latin typeface="Comic Sans MS" panose="030F0702030302020204" pitchFamily="66" charset="0"/>
              </a:rPr>
              <a:t>Avec 33 sports et plus </a:t>
            </a:r>
            <a:r>
              <a:rPr lang="fr-FR" sz="2400" dirty="0">
                <a:solidFill>
                  <a:srgbClr val="333333"/>
                </a:solidFill>
                <a:latin typeface="Comic Sans MS" panose="030F0702030302020204" pitchFamily="66" charset="0"/>
              </a:rPr>
              <a:t>de 11 000 athlètes, les Jeux Olympiques de Tokyo seront la destination numéro un de la planète sport cet été</a:t>
            </a:r>
            <a:r>
              <a:rPr lang="fr-FR" dirty="0">
                <a:solidFill>
                  <a:srgbClr val="333333"/>
                </a:solidFill>
                <a:latin typeface="Aeonik"/>
              </a:rPr>
              <a:t>.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836814" y="2749866"/>
            <a:ext cx="711015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>
                <a:solidFill>
                  <a:srgbClr val="333333"/>
                </a:solidFill>
                <a:latin typeface="Comic Sans MS" panose="030F0702030302020204" pitchFamily="66" charset="0"/>
              </a:rPr>
              <a:t>Cette </a:t>
            </a:r>
            <a:r>
              <a:rPr lang="fr-FR" sz="2400" dirty="0" smtClean="0">
                <a:solidFill>
                  <a:srgbClr val="333333"/>
                </a:solidFill>
                <a:latin typeface="Comic Sans MS" panose="030F0702030302020204" pitchFamily="66" charset="0"/>
              </a:rPr>
              <a:t>année</a:t>
            </a:r>
            <a:r>
              <a:rPr lang="fr-FR" sz="2400" dirty="0">
                <a:solidFill>
                  <a:srgbClr val="333333"/>
                </a:solidFill>
                <a:latin typeface="Comic Sans MS" panose="030F0702030302020204" pitchFamily="66" charset="0"/>
              </a:rPr>
              <a:t> cinq sports font leur entrée </a:t>
            </a:r>
            <a:r>
              <a:rPr lang="fr-FR" sz="2400" dirty="0" smtClean="0">
                <a:solidFill>
                  <a:srgbClr val="333333"/>
                </a:solidFill>
                <a:latin typeface="Comic Sans MS" panose="030F0702030302020204" pitchFamily="66" charset="0"/>
              </a:rPr>
              <a:t>à </a:t>
            </a:r>
            <a:r>
              <a:rPr lang="fr-FR" sz="2400" dirty="0">
                <a:solidFill>
                  <a:srgbClr val="333333"/>
                </a:solidFill>
                <a:latin typeface="Comic Sans MS" panose="030F0702030302020204" pitchFamily="66" charset="0"/>
              </a:rPr>
              <a:t>Tokyo : le karaté, le surf, le skateboard, l'escalade et le baseball/softball</a:t>
            </a:r>
            <a:r>
              <a:rPr lang="fr-FR" dirty="0">
                <a:solidFill>
                  <a:srgbClr val="333333"/>
                </a:solidFill>
                <a:latin typeface="Aeonik"/>
              </a:rPr>
              <a:t>.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8246225" y="232757"/>
            <a:ext cx="2743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How many different sports will be in the Olympics this year?</a:t>
            </a:r>
          </a:p>
          <a:p>
            <a:endParaRPr lang="en-GB" sz="2400" dirty="0"/>
          </a:p>
          <a:p>
            <a:r>
              <a:rPr lang="en-GB" sz="2400" dirty="0" smtClean="0"/>
              <a:t>How many athletes will go to Tokyo?</a:t>
            </a:r>
            <a:endParaRPr lang="en-GB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8282247" y="2779222"/>
            <a:ext cx="2743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How many new sports are going to be in the Tokyo Olympics?</a:t>
            </a:r>
          </a:p>
          <a:p>
            <a:endParaRPr lang="en-GB" sz="2400" dirty="0"/>
          </a:p>
          <a:p>
            <a:r>
              <a:rPr lang="en-GB" sz="2400" dirty="0" smtClean="0"/>
              <a:t>Let’s see what they are...</a:t>
            </a:r>
            <a:endParaRPr lang="en-GB" sz="2400" dirty="0"/>
          </a:p>
        </p:txBody>
      </p:sp>
      <p:pic>
        <p:nvPicPr>
          <p:cNvPr id="7" name="Picture 4" descr="2020 Summer Olympics - Wikiped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376" y="4263044"/>
            <a:ext cx="1305282" cy="1980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2720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Placeholder 3">
            <a:extLst>
              <a:ext uri="{FF2B5EF4-FFF2-40B4-BE49-F238E27FC236}">
                <a16:creationId xmlns="" xmlns:a16="http://schemas.microsoft.com/office/drawing/2014/main" id="{73535F0E-CC4F-0D4A-A9C0-818250C5C4CE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498764" y="2007523"/>
            <a:ext cx="3932238" cy="3811588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n-US" altLang="en-US" sz="3600" dirty="0">
                <a:solidFill>
                  <a:srgbClr val="0000FF"/>
                </a:solidFill>
                <a:latin typeface="Comic Sans MS" panose="030F0702030302020204" pitchFamily="66" charset="0"/>
                <a:ea typeface="ヒラギノ角ゴ Pro W3" panose="020B0300000000000000" pitchFamily="34" charset="-128"/>
              </a:rPr>
              <a:t>le skateboard</a:t>
            </a:r>
          </a:p>
        </p:txBody>
      </p:sp>
      <p:pic>
        <p:nvPicPr>
          <p:cNvPr id="39939" name="Picture 6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D65AC914-0981-F747-8413-D12C5B0D2E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750" y="414338"/>
            <a:ext cx="39497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424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Placeholder 3">
            <a:extLst>
              <a:ext uri="{FF2B5EF4-FFF2-40B4-BE49-F238E27FC236}">
                <a16:creationId xmlns="" xmlns:a16="http://schemas.microsoft.com/office/drawing/2014/main" id="{20BB235C-2C41-A84B-B5D4-103821BB3510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0" y="2057400"/>
            <a:ext cx="3932238" cy="38115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en-US" sz="3600" dirty="0">
                <a:solidFill>
                  <a:srgbClr val="0000FF"/>
                </a:solidFill>
                <a:latin typeface="Comic Sans MS" panose="030F0702030302020204" pitchFamily="66" charset="0"/>
                <a:ea typeface="ヒラギノ角ゴ Pro W3" panose="020B0300000000000000" pitchFamily="34" charset="-128"/>
              </a:rPr>
              <a:t>le </a:t>
            </a:r>
            <a:r>
              <a:rPr lang="en-US" altLang="en-US" sz="3600" dirty="0" err="1">
                <a:solidFill>
                  <a:srgbClr val="0000FF"/>
                </a:solidFill>
                <a:latin typeface="Comic Sans MS" panose="030F0702030302020204" pitchFamily="66" charset="0"/>
                <a:ea typeface="ヒラギノ角ゴ Pro W3" panose="020B0300000000000000" pitchFamily="34" charset="-128"/>
              </a:rPr>
              <a:t>karaté</a:t>
            </a:r>
            <a:endParaRPr lang="en-US" altLang="en-US" sz="3600" dirty="0">
              <a:solidFill>
                <a:srgbClr val="0000FF"/>
              </a:solidFill>
              <a:latin typeface="Comic Sans MS" panose="030F0702030302020204" pitchFamily="66" charset="0"/>
              <a:ea typeface="ヒラギノ角ゴ Pro W3" panose="020B0300000000000000" pitchFamily="34" charset="-128"/>
            </a:endParaRPr>
          </a:p>
        </p:txBody>
      </p:sp>
      <p:pic>
        <p:nvPicPr>
          <p:cNvPr id="35843" name="Picture 3" descr="A drawing of a person&#10;&#10;Description automatically generated">
            <a:extLst>
              <a:ext uri="{FF2B5EF4-FFF2-40B4-BE49-F238E27FC236}">
                <a16:creationId xmlns="" xmlns:a16="http://schemas.microsoft.com/office/drawing/2014/main" id="{4838DA81-CF77-4249-AD80-C1C1B007BE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7664" y="608014"/>
            <a:ext cx="3876675" cy="468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1934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Placeholder 3">
            <a:extLst>
              <a:ext uri="{FF2B5EF4-FFF2-40B4-BE49-F238E27FC236}">
                <a16:creationId xmlns="" xmlns:a16="http://schemas.microsoft.com/office/drawing/2014/main" id="{3EAC4345-A9CF-8649-8438-310010643516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2061557" y="2273531"/>
            <a:ext cx="4131743" cy="38115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en-US" sz="3600" dirty="0" err="1">
                <a:solidFill>
                  <a:srgbClr val="FF0000"/>
                </a:solidFill>
                <a:latin typeface="Comic Sans MS" panose="030F0702030302020204" pitchFamily="66" charset="0"/>
                <a:ea typeface="ヒラギノ角ゴ Pro W3" panose="020B0300000000000000" pitchFamily="34" charset="-128"/>
              </a:rPr>
              <a:t>l’escalade</a:t>
            </a:r>
            <a:r>
              <a:rPr lang="en-US" altLang="en-US" sz="3600" dirty="0">
                <a:solidFill>
                  <a:srgbClr val="FF0000"/>
                </a:solidFill>
                <a:latin typeface="Comic Sans MS" panose="030F0702030302020204" pitchFamily="66" charset="0"/>
                <a:ea typeface="ヒラギノ角ゴ Pro W3" panose="020B0300000000000000" pitchFamily="34" charset="-128"/>
              </a:rPr>
              <a:t> sportive</a:t>
            </a:r>
          </a:p>
        </p:txBody>
      </p:sp>
      <p:pic>
        <p:nvPicPr>
          <p:cNvPr id="26627" name="Picture 3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BEBAC817-C5E8-0742-A8A6-90C172C634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5248" y="586048"/>
            <a:ext cx="2805112" cy="453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886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Placeholder 3">
            <a:extLst>
              <a:ext uri="{FF2B5EF4-FFF2-40B4-BE49-F238E27FC236}">
                <a16:creationId xmlns="" xmlns:a16="http://schemas.microsoft.com/office/drawing/2014/main" id="{D7113E28-7CBB-7142-9844-FD206678D768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-1" y="2057400"/>
            <a:ext cx="5769033" cy="38115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en-US" sz="3600" dirty="0">
                <a:solidFill>
                  <a:srgbClr val="0000FF"/>
                </a:solidFill>
                <a:latin typeface="Comic Sans MS" panose="030F0702030302020204" pitchFamily="66" charset="0"/>
                <a:ea typeface="ヒラギノ角ゴ Pro W3" panose="020B0300000000000000" pitchFamily="34" charset="-128"/>
              </a:rPr>
              <a:t>le baseball (le softball)</a:t>
            </a:r>
          </a:p>
        </p:txBody>
      </p:sp>
      <p:pic>
        <p:nvPicPr>
          <p:cNvPr id="21507" name="Picture 3" descr="A drawing of a person&#10;&#10;Description automatically generated">
            <a:extLst>
              <a:ext uri="{FF2B5EF4-FFF2-40B4-BE49-F238E27FC236}">
                <a16:creationId xmlns="" xmlns:a16="http://schemas.microsoft.com/office/drawing/2014/main" id="{C2F98685-845E-3744-8CFF-619FFE1301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5692" y="398896"/>
            <a:ext cx="4932362" cy="427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8065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Placeholder 3">
            <a:extLst>
              <a:ext uri="{FF2B5EF4-FFF2-40B4-BE49-F238E27FC236}">
                <a16:creationId xmlns="" xmlns:a16="http://schemas.microsoft.com/office/drawing/2014/main" id="{DD4EB38E-51A2-334C-AF2E-A98298F3BD53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0" y="5367338"/>
            <a:ext cx="8448675" cy="80486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en-US" sz="3600" dirty="0">
                <a:solidFill>
                  <a:srgbClr val="0000FF"/>
                </a:solidFill>
                <a:latin typeface="Comic Sans MS" panose="030F0702030302020204" pitchFamily="66" charset="0"/>
                <a:ea typeface="ヒラギノ角ゴ Pro W3" panose="020B0300000000000000" pitchFamily="34" charset="-128"/>
              </a:rPr>
              <a:t>le surf</a:t>
            </a:r>
          </a:p>
        </p:txBody>
      </p:sp>
      <p:pic>
        <p:nvPicPr>
          <p:cNvPr id="43011" name="Picture 6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69129A2B-07B5-504B-B352-06695E5DEB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514" y="652464"/>
            <a:ext cx="5083175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5160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73346" y="1502818"/>
            <a:ext cx="8323054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2800" b="0" i="0" dirty="0">
              <a:effectLst/>
              <a:latin typeface="Comic Sans MS" panose="030F0702030302020204" pitchFamily="66" charset="0"/>
            </a:endParaRPr>
          </a:p>
          <a:p>
            <a:r>
              <a:rPr lang="fr-FR" sz="2800" dirty="0" err="1" smtClean="0">
                <a:latin typeface="Comic Sans MS" panose="030F0702030302020204" pitchFamily="66" charset="0"/>
              </a:rPr>
              <a:t>After</a:t>
            </a:r>
            <a:r>
              <a:rPr lang="fr-FR" sz="2800" dirty="0" smtClean="0">
                <a:latin typeface="Comic Sans MS" panose="030F0702030302020204" pitchFamily="66" charset="0"/>
              </a:rPr>
              <a:t> the main </a:t>
            </a:r>
            <a:r>
              <a:rPr lang="fr-FR" sz="2800" dirty="0" err="1" smtClean="0">
                <a:latin typeface="Comic Sans MS" panose="030F0702030302020204" pitchFamily="66" charset="0"/>
              </a:rPr>
              <a:t>games</a:t>
            </a:r>
            <a:r>
              <a:rPr lang="fr-FR" sz="2800" dirty="0" smtClean="0">
                <a:latin typeface="Comic Sans MS" panose="030F0702030302020204" pitchFamily="66" charset="0"/>
              </a:rPr>
              <a:t> end the </a:t>
            </a:r>
            <a:r>
              <a:rPr lang="fr-FR" sz="2800" dirty="0" err="1" smtClean="0">
                <a:latin typeface="Comic Sans MS" panose="030F0702030302020204" pitchFamily="66" charset="0"/>
              </a:rPr>
              <a:t>Paralympics</a:t>
            </a:r>
            <a:r>
              <a:rPr lang="fr-FR" sz="2800" dirty="0" smtClean="0">
                <a:latin typeface="Comic Sans MS" panose="030F0702030302020204" pitchFamily="66" charset="0"/>
              </a:rPr>
              <a:t> </a:t>
            </a:r>
            <a:r>
              <a:rPr lang="fr-FR" sz="2800" dirty="0" err="1" smtClean="0">
                <a:latin typeface="Comic Sans MS" panose="030F0702030302020204" pitchFamily="66" charset="0"/>
              </a:rPr>
              <a:t>will</a:t>
            </a:r>
            <a:r>
              <a:rPr lang="fr-FR" sz="2800" dirty="0" smtClean="0">
                <a:latin typeface="Comic Sans MS" panose="030F0702030302020204" pitchFamily="66" charset="0"/>
              </a:rPr>
              <a:t> </a:t>
            </a:r>
            <a:r>
              <a:rPr lang="fr-FR" sz="2800" dirty="0" err="1" smtClean="0">
                <a:latin typeface="Comic Sans MS" panose="030F0702030302020204" pitchFamily="66" charset="0"/>
              </a:rPr>
              <a:t>begin</a:t>
            </a:r>
            <a:r>
              <a:rPr lang="fr-FR" sz="2800" dirty="0" smtClean="0">
                <a:latin typeface="Comic Sans MS" panose="030F0702030302020204" pitchFamily="66" charset="0"/>
              </a:rPr>
              <a:t>..</a:t>
            </a:r>
          </a:p>
          <a:p>
            <a:endParaRPr lang="fr-FR" sz="2800" dirty="0">
              <a:latin typeface="Comic Sans MS" panose="030F0702030302020204" pitchFamily="66" charset="0"/>
            </a:endParaRPr>
          </a:p>
          <a:p>
            <a:r>
              <a:rPr lang="fr-FR" sz="4000" dirty="0" smtClean="0">
                <a:latin typeface="Comic Sans MS" panose="030F0702030302020204" pitchFamily="66" charset="0"/>
              </a:rPr>
              <a:t>du 24 août au 5 septembre</a:t>
            </a:r>
          </a:p>
          <a:p>
            <a:r>
              <a:rPr lang="fr-FR" sz="2800" dirty="0" err="1" smtClean="0">
                <a:latin typeface="Comic Sans MS" panose="030F0702030302020204" pitchFamily="66" charset="0"/>
              </a:rPr>
              <a:t>Follow</a:t>
            </a:r>
            <a:r>
              <a:rPr lang="fr-FR" sz="2800" dirty="0" smtClean="0">
                <a:latin typeface="Comic Sans MS" panose="030F0702030302020204" pitchFamily="66" charset="0"/>
              </a:rPr>
              <a:t> </a:t>
            </a:r>
            <a:r>
              <a:rPr lang="fr-FR" sz="2800" dirty="0" err="1" smtClean="0">
                <a:latin typeface="Comic Sans MS" panose="030F0702030302020204" pitchFamily="66" charset="0"/>
              </a:rPr>
              <a:t>this</a:t>
            </a:r>
            <a:r>
              <a:rPr lang="fr-FR" sz="2800" dirty="0" smtClean="0">
                <a:latin typeface="Comic Sans MS" panose="030F0702030302020204" pitchFamily="66" charset="0"/>
              </a:rPr>
              <a:t> </a:t>
            </a:r>
            <a:r>
              <a:rPr lang="fr-FR" sz="2800" dirty="0" err="1" smtClean="0">
                <a:latin typeface="Comic Sans MS" panose="030F0702030302020204" pitchFamily="66" charset="0"/>
              </a:rPr>
              <a:t>link</a:t>
            </a:r>
            <a:r>
              <a:rPr lang="fr-FR" sz="2800" dirty="0" smtClean="0">
                <a:latin typeface="Comic Sans MS" panose="030F0702030302020204" pitchFamily="66" charset="0"/>
              </a:rPr>
              <a:t> to </a:t>
            </a:r>
            <a:r>
              <a:rPr lang="fr-FR" sz="2800" dirty="0" err="1" smtClean="0">
                <a:latin typeface="Comic Sans MS" panose="030F0702030302020204" pitchFamily="66" charset="0"/>
              </a:rPr>
              <a:t>find</a:t>
            </a:r>
            <a:r>
              <a:rPr lang="fr-FR" sz="2800" dirty="0" smtClean="0">
                <a:latin typeface="Comic Sans MS" panose="030F0702030302020204" pitchFamily="66" charset="0"/>
              </a:rPr>
              <a:t> out about the </a:t>
            </a:r>
            <a:r>
              <a:rPr lang="fr-FR" sz="2800" dirty="0" err="1" smtClean="0">
                <a:latin typeface="Comic Sans MS" panose="030F0702030302020204" pitchFamily="66" charset="0"/>
              </a:rPr>
              <a:t>Paralympic</a:t>
            </a:r>
            <a:r>
              <a:rPr lang="fr-FR" sz="2800" dirty="0" smtClean="0">
                <a:latin typeface="Comic Sans MS" panose="030F0702030302020204" pitchFamily="66" charset="0"/>
              </a:rPr>
              <a:t> sports:</a:t>
            </a:r>
          </a:p>
          <a:p>
            <a:endParaRPr lang="fr-FR" sz="2800" b="0" i="0" dirty="0">
              <a:effectLst/>
              <a:latin typeface="Comic Sans MS" panose="030F0702030302020204" pitchFamily="66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="" xmlns:a16="http://schemas.microsoft.com/office/drawing/2014/main" id="{65F24FB5-FEF9-B84E-AFE8-A0CC3A60AFBF}"/>
              </a:ext>
            </a:extLst>
          </p:cNvPr>
          <p:cNvSpPr txBox="1">
            <a:spLocks/>
          </p:cNvSpPr>
          <p:nvPr/>
        </p:nvSpPr>
        <p:spPr>
          <a:xfrm>
            <a:off x="1244139" y="28263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dirty="0" smtClean="0">
                <a:solidFill>
                  <a:srgbClr val="0000FF"/>
                </a:solidFill>
                <a:latin typeface="Comic Sans MS" panose="030F0702030302020204" pitchFamily="66" charset="0"/>
                <a:ea typeface="ヒラギノ角ゴ Pro W3" panose="020B0300000000000000" pitchFamily="34" charset="-128"/>
              </a:rPr>
              <a:t>Les </a:t>
            </a:r>
            <a:r>
              <a:rPr lang="en-US" altLang="en-US" dirty="0" err="1" smtClean="0">
                <a:solidFill>
                  <a:srgbClr val="0000FF"/>
                </a:solidFill>
                <a:latin typeface="Comic Sans MS" panose="030F0702030302020204" pitchFamily="66" charset="0"/>
                <a:ea typeface="ヒラギノ角ゴ Pro W3" panose="020B0300000000000000" pitchFamily="34" charset="-128"/>
              </a:rPr>
              <a:t>Jeux</a:t>
            </a:r>
            <a:r>
              <a:rPr lang="en-US" altLang="en-US" dirty="0" smtClean="0">
                <a:solidFill>
                  <a:srgbClr val="0000FF"/>
                </a:solidFill>
                <a:latin typeface="Comic Sans MS" panose="030F0702030302020204" pitchFamily="66" charset="0"/>
                <a:ea typeface="ヒラギノ角ゴ Pro W3" panose="020B0300000000000000" pitchFamily="34" charset="-128"/>
              </a:rPr>
              <a:t> </a:t>
            </a:r>
            <a:r>
              <a:rPr lang="en-US" altLang="en-US" dirty="0" err="1" smtClean="0">
                <a:solidFill>
                  <a:srgbClr val="0000FF"/>
                </a:solidFill>
                <a:latin typeface="Comic Sans MS" panose="030F0702030302020204" pitchFamily="66" charset="0"/>
                <a:ea typeface="ヒラギノ角ゴ Pro W3" panose="020B0300000000000000" pitchFamily="34" charset="-128"/>
              </a:rPr>
              <a:t>Paralympiques</a:t>
            </a:r>
            <a:endParaRPr lang="en-US" altLang="en-US" dirty="0">
              <a:solidFill>
                <a:srgbClr val="0000FF"/>
              </a:solidFill>
              <a:latin typeface="Comic Sans MS" panose="030F0702030302020204" pitchFamily="66" charset="0"/>
              <a:ea typeface="ヒラギノ角ゴ Pro W3" panose="020B0300000000000000" pitchFamily="34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01832" y="4656204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hlinkClick r:id="rId2"/>
              </a:rPr>
              <a:t>https://olympics.com/tokyo-2020/fr/paralympiques/sports/one-minute-one-sport-paralympics</a:t>
            </a:r>
            <a:endParaRPr lang="en-GB" dirty="0"/>
          </a:p>
        </p:txBody>
      </p:sp>
      <p:pic>
        <p:nvPicPr>
          <p:cNvPr id="1028" name="Picture 4" descr="Tokyo 2020 Paralympics - Summer Paralympic Gam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1455" y="0"/>
            <a:ext cx="3090545" cy="3090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643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75905" y="606568"/>
            <a:ext cx="711015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 smtClean="0">
                <a:solidFill>
                  <a:srgbClr val="333333"/>
                </a:solidFill>
                <a:latin typeface="Comic Sans MS" panose="030F0702030302020204" pitchFamily="66" charset="0"/>
              </a:rPr>
              <a:t>This </a:t>
            </a:r>
            <a:r>
              <a:rPr lang="fr-FR" sz="3200" dirty="0" err="1" smtClean="0">
                <a:solidFill>
                  <a:srgbClr val="333333"/>
                </a:solidFill>
                <a:latin typeface="Comic Sans MS" panose="030F0702030302020204" pitchFamily="66" charset="0"/>
              </a:rPr>
              <a:t>year</a:t>
            </a:r>
            <a:r>
              <a:rPr lang="fr-FR" sz="3200" dirty="0" smtClean="0">
                <a:solidFill>
                  <a:srgbClr val="333333"/>
                </a:solidFill>
                <a:latin typeface="Comic Sans MS" panose="030F0702030302020204" pitchFamily="66" charset="0"/>
              </a:rPr>
              <a:t> the </a:t>
            </a:r>
            <a:r>
              <a:rPr lang="fr-FR" sz="3200" dirty="0" err="1" smtClean="0">
                <a:solidFill>
                  <a:srgbClr val="333333"/>
                </a:solidFill>
                <a:latin typeface="Comic Sans MS" panose="030F0702030302020204" pitchFamily="66" charset="0"/>
              </a:rPr>
              <a:t>Paralympic</a:t>
            </a:r>
            <a:r>
              <a:rPr lang="fr-FR" sz="3200" dirty="0" smtClean="0">
                <a:solidFill>
                  <a:srgbClr val="333333"/>
                </a:solidFill>
                <a:latin typeface="Comic Sans MS" panose="030F0702030302020204" pitchFamily="66" charset="0"/>
              </a:rPr>
              <a:t> </a:t>
            </a:r>
            <a:r>
              <a:rPr lang="fr-FR" sz="3200" dirty="0" err="1" smtClean="0">
                <a:solidFill>
                  <a:srgbClr val="333333"/>
                </a:solidFill>
                <a:latin typeface="Comic Sans MS" panose="030F0702030302020204" pitchFamily="66" charset="0"/>
              </a:rPr>
              <a:t>Games</a:t>
            </a:r>
            <a:r>
              <a:rPr lang="fr-FR" sz="3200" dirty="0" smtClean="0">
                <a:solidFill>
                  <a:srgbClr val="333333"/>
                </a:solidFill>
                <a:latin typeface="Comic Sans MS" panose="030F0702030302020204" pitchFamily="66" charset="0"/>
              </a:rPr>
              <a:t> </a:t>
            </a:r>
            <a:r>
              <a:rPr lang="fr-FR" sz="3200" dirty="0" err="1" smtClean="0">
                <a:solidFill>
                  <a:srgbClr val="333333"/>
                </a:solidFill>
                <a:latin typeface="Comic Sans MS" panose="030F0702030302020204" pitchFamily="66" charset="0"/>
              </a:rPr>
              <a:t>will</a:t>
            </a:r>
            <a:r>
              <a:rPr lang="fr-FR" sz="3200" dirty="0" smtClean="0">
                <a:solidFill>
                  <a:srgbClr val="333333"/>
                </a:solidFill>
                <a:latin typeface="Comic Sans MS" panose="030F0702030302020204" pitchFamily="66" charset="0"/>
              </a:rPr>
              <a:t> have 2 new sports:</a:t>
            </a:r>
            <a:r>
              <a:rPr lang="fr-FR" sz="2400" dirty="0" smtClean="0">
                <a:solidFill>
                  <a:srgbClr val="333333"/>
                </a:solidFill>
                <a:latin typeface="Aeonik"/>
              </a:rPr>
              <a:t>.</a:t>
            </a:r>
            <a:endParaRPr lang="en-GB" sz="2400" dirty="0"/>
          </a:p>
        </p:txBody>
      </p:sp>
      <p:pic>
        <p:nvPicPr>
          <p:cNvPr id="5122" name="Picture 2" descr="Tokyo 2020 Paralympics - Summer Paralympic Gam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6535" y="1615440"/>
            <a:ext cx="3131820" cy="3131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0695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Placeholder 3">
            <a:extLst>
              <a:ext uri="{FF2B5EF4-FFF2-40B4-BE49-F238E27FC236}">
                <a16:creationId xmlns="" xmlns:a16="http://schemas.microsoft.com/office/drawing/2014/main" id="{4FA79A40-A19E-DB43-9636-7D468D8699A1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1978429" y="1957647"/>
            <a:ext cx="3932238" cy="3811588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n-US" altLang="en-US" sz="3600" dirty="0">
                <a:solidFill>
                  <a:srgbClr val="0000FF"/>
                </a:solidFill>
                <a:latin typeface="Comic Sans MS" panose="030F0702030302020204" pitchFamily="66" charset="0"/>
                <a:ea typeface="ヒラギノ角ゴ Pro W3" panose="020B0300000000000000" pitchFamily="34" charset="-128"/>
              </a:rPr>
              <a:t>le badminton</a:t>
            </a:r>
          </a:p>
        </p:txBody>
      </p:sp>
      <p:pic>
        <p:nvPicPr>
          <p:cNvPr id="20483" name="Picture Placeholder 6" descr="badminton.jpg">
            <a:extLst>
              <a:ext uri="{FF2B5EF4-FFF2-40B4-BE49-F238E27FC236}">
                <a16:creationId xmlns="" xmlns:a16="http://schemas.microsoft.com/office/drawing/2014/main" id="{9EDE1873-7602-124E-AE94-4DB07B0A4097}"/>
              </a:ext>
            </a:extLst>
          </p:cNvPr>
          <p:cNvPicPr>
            <a:picLocks noGrp="1" noChangeAspect="1" noChangeArrowheads="1"/>
          </p:cNvPicPr>
          <p:nvPr>
            <p:ph type="pic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167" r="-5167"/>
          <a:stretch>
            <a:fillRect/>
          </a:stretch>
        </p:blipFill>
        <p:spPr>
          <a:xfrm>
            <a:off x="6019800" y="987425"/>
            <a:ext cx="6172200" cy="4873625"/>
          </a:xfrm>
        </p:spPr>
      </p:pic>
    </p:spTree>
    <p:extLst>
      <p:ext uri="{BB962C8B-B14F-4D97-AF65-F5344CB8AC3E}">
        <p14:creationId xmlns:p14="http://schemas.microsoft.com/office/powerpoint/2010/main" val="2114193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Placeholder 3">
            <a:extLst>
              <a:ext uri="{FF2B5EF4-FFF2-40B4-BE49-F238E27FC236}">
                <a16:creationId xmlns="" xmlns:a16="http://schemas.microsoft.com/office/drawing/2014/main" id="{E530C6E2-C2B3-BF47-A8EC-B574E9271B4B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1679171" y="1891146"/>
            <a:ext cx="3932238" cy="3811588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n-US" altLang="en-US" sz="3600" dirty="0">
                <a:solidFill>
                  <a:srgbClr val="0000FF"/>
                </a:solidFill>
                <a:latin typeface="Comic Sans MS" panose="030F0702030302020204" pitchFamily="66" charset="0"/>
                <a:ea typeface="ヒラギノ角ゴ Pro W3" panose="020B0300000000000000" pitchFamily="34" charset="-128"/>
              </a:rPr>
              <a:t>le taekwondo</a:t>
            </a:r>
          </a:p>
        </p:txBody>
      </p:sp>
      <p:pic>
        <p:nvPicPr>
          <p:cNvPr id="44035" name="Picture Placeholder 6" descr="taikwando.jpg">
            <a:extLst>
              <a:ext uri="{FF2B5EF4-FFF2-40B4-BE49-F238E27FC236}">
                <a16:creationId xmlns="" xmlns:a16="http://schemas.microsoft.com/office/drawing/2014/main" id="{815E3932-257D-2144-9A25-122C9561D7F1}"/>
              </a:ext>
            </a:extLst>
          </p:cNvPr>
          <p:cNvPicPr>
            <a:picLocks noGrp="1" noChangeAspect="1" noChangeArrowheads="1"/>
          </p:cNvPicPr>
          <p:nvPr>
            <p:ph type="pic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22" r="-922"/>
          <a:stretch>
            <a:fillRect/>
          </a:stretch>
        </p:blipFill>
        <p:spPr>
          <a:xfrm>
            <a:off x="6019800" y="987425"/>
            <a:ext cx="6172200" cy="4873625"/>
          </a:xfrm>
        </p:spPr>
      </p:pic>
    </p:spTree>
    <p:extLst>
      <p:ext uri="{BB962C8B-B14F-4D97-AF65-F5344CB8AC3E}">
        <p14:creationId xmlns:p14="http://schemas.microsoft.com/office/powerpoint/2010/main" val="3858661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9"/>
          <p:cNvSpPr>
            <a:spLocks noChangeArrowheads="1"/>
          </p:cNvSpPr>
          <p:nvPr/>
        </p:nvSpPr>
        <p:spPr bwMode="auto">
          <a:xfrm>
            <a:off x="2927351" y="34926"/>
            <a:ext cx="48478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800" i="1" u="sng" dirty="0" smtClean="0">
                <a:solidFill>
                  <a:srgbClr val="0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Practise making sentences...</a:t>
            </a:r>
            <a:endParaRPr lang="en-GB" altLang="en-US" sz="2800" i="1" u="sng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208213" y="908050"/>
          <a:ext cx="7988300" cy="1423988"/>
        </p:xfrm>
        <a:graphic>
          <a:graphicData uri="http://schemas.openxmlformats.org/drawingml/2006/table">
            <a:tbl>
              <a:tblPr firstRow="1" firstCol="1" bandRow="1"/>
              <a:tblGrid>
                <a:gridCol w="1643253"/>
                <a:gridCol w="2165675"/>
                <a:gridCol w="2089686"/>
                <a:gridCol w="2089686"/>
              </a:tblGrid>
              <a:tr h="1423988"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algn="ctr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95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95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95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95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2208213" y="2349501"/>
          <a:ext cx="7988300" cy="519113"/>
        </p:xfrm>
        <a:graphic>
          <a:graphicData uri="http://schemas.openxmlformats.org/drawingml/2006/table">
            <a:tbl>
              <a:tblPr firstRow="1" firstCol="1" bandRow="1"/>
              <a:tblGrid>
                <a:gridCol w="1643253"/>
                <a:gridCol w="2165675"/>
                <a:gridCol w="2089686"/>
                <a:gridCol w="2089686"/>
              </a:tblGrid>
              <a:tr h="519113"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algn="l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J’aime</a:t>
                      </a:r>
                      <a:r>
                        <a:rPr lang="en-GB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</a:t>
                      </a:r>
                      <a:endParaRPr lang="en-GB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95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algn="l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</a:t>
                      </a:r>
                      <a:endParaRPr lang="en-GB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95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algn="l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Je n’aime pas</a:t>
                      </a:r>
                      <a:r>
                        <a:rPr lang="en-GB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</a:t>
                      </a:r>
                      <a:endParaRPr lang="en-GB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95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95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Heart 8"/>
          <p:cNvSpPr/>
          <p:nvPr/>
        </p:nvSpPr>
        <p:spPr>
          <a:xfrm>
            <a:off x="2279651" y="1125539"/>
            <a:ext cx="911225" cy="801687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12" name="Heart 11"/>
          <p:cNvSpPr/>
          <p:nvPr/>
        </p:nvSpPr>
        <p:spPr>
          <a:xfrm>
            <a:off x="6456363" y="1268413"/>
            <a:ext cx="863600" cy="792162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6456363" y="1125539"/>
            <a:ext cx="792162" cy="93503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3338" y="1125538"/>
            <a:ext cx="1008062" cy="8636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207" name="Rectangle 18"/>
          <p:cNvSpPr>
            <a:spLocks noChangeArrowheads="1"/>
          </p:cNvSpPr>
          <p:nvPr/>
        </p:nvSpPr>
        <p:spPr bwMode="auto">
          <a:xfrm>
            <a:off x="4511675" y="3644901"/>
            <a:ext cx="3024188" cy="272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fr-FR" altLang="en-US" sz="240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le football </a:t>
            </a:r>
          </a:p>
          <a:p>
            <a:pPr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fr-FR" altLang="en-US" sz="240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le rugby </a:t>
            </a:r>
          </a:p>
          <a:p>
            <a:pPr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fr-FR" altLang="en-US" sz="240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la gymnastique</a:t>
            </a:r>
            <a:endParaRPr lang="en-GB" altLang="en-US" sz="18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fr-FR" altLang="en-US" sz="240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la natation  </a:t>
            </a:r>
          </a:p>
          <a:p>
            <a:pPr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fr-FR" altLang="en-US" sz="240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l’équitation</a:t>
            </a:r>
            <a:endParaRPr lang="en-GB" altLang="en-US" sz="240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0208" name="Rectangle 19"/>
          <p:cNvSpPr>
            <a:spLocks noChangeArrowheads="1"/>
          </p:cNvSpPr>
          <p:nvPr/>
        </p:nvSpPr>
        <p:spPr bwMode="auto">
          <a:xfrm>
            <a:off x="6888163" y="3644900"/>
            <a:ext cx="2070100" cy="217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fr-FR" altLang="en-US" sz="240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le badminton</a:t>
            </a:r>
          </a:p>
          <a:p>
            <a:pPr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fr-FR" altLang="en-US" sz="240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le basket	             </a:t>
            </a:r>
          </a:p>
          <a:p>
            <a:pPr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fr-FR" altLang="en-US" sz="240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le cyclisme</a:t>
            </a:r>
            <a:endParaRPr lang="en-GB" altLang="en-US" sz="240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fr-FR" altLang="en-US" sz="240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le tennis</a:t>
            </a:r>
            <a:endParaRPr lang="en-GB" altLang="en-US" sz="240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8115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47520" y="621669"/>
            <a:ext cx="7529185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smtClean="0">
                <a:latin typeface="Comic Sans MS" panose="030F0702030302020204" pitchFamily="66" charset="0"/>
              </a:rPr>
              <a:t>Will </a:t>
            </a:r>
            <a:r>
              <a:rPr lang="fr-FR" sz="2800" dirty="0" err="1" smtClean="0">
                <a:latin typeface="Comic Sans MS" panose="030F0702030302020204" pitchFamily="66" charset="0"/>
              </a:rPr>
              <a:t>you</a:t>
            </a:r>
            <a:r>
              <a:rPr lang="fr-FR" sz="2800" dirty="0" smtClean="0">
                <a:latin typeface="Comic Sans MS" panose="030F0702030302020204" pitchFamily="66" charset="0"/>
              </a:rPr>
              <a:t> </a:t>
            </a:r>
            <a:r>
              <a:rPr lang="fr-FR" sz="2800" dirty="0" err="1" smtClean="0">
                <a:latin typeface="Comic Sans MS" panose="030F0702030302020204" pitchFamily="66" charset="0"/>
              </a:rPr>
              <a:t>watch</a:t>
            </a:r>
            <a:r>
              <a:rPr lang="fr-FR" sz="2800" dirty="0" smtClean="0">
                <a:latin typeface="Comic Sans MS" panose="030F0702030302020204" pitchFamily="66" charset="0"/>
              </a:rPr>
              <a:t> the </a:t>
            </a:r>
            <a:r>
              <a:rPr lang="fr-FR" sz="2800" dirty="0" err="1" smtClean="0">
                <a:latin typeface="Comic Sans MS" panose="030F0702030302020204" pitchFamily="66" charset="0"/>
              </a:rPr>
              <a:t>Olympics</a:t>
            </a:r>
            <a:r>
              <a:rPr lang="fr-FR" sz="2800" dirty="0" smtClean="0">
                <a:latin typeface="Comic Sans MS" panose="030F0702030302020204" pitchFamily="66" charset="0"/>
              </a:rPr>
              <a:t> and </a:t>
            </a:r>
            <a:r>
              <a:rPr lang="fr-FR" sz="2800" dirty="0" err="1" smtClean="0">
                <a:latin typeface="Comic Sans MS" panose="030F0702030302020204" pitchFamily="66" charset="0"/>
              </a:rPr>
              <a:t>Paralympics</a:t>
            </a:r>
            <a:r>
              <a:rPr lang="fr-FR" sz="2800" dirty="0" smtClean="0">
                <a:latin typeface="Comic Sans MS" panose="030F0702030302020204" pitchFamily="66" charset="0"/>
              </a:rPr>
              <a:t> </a:t>
            </a:r>
            <a:r>
              <a:rPr lang="fr-FR" sz="2800" dirty="0" err="1" smtClean="0">
                <a:latin typeface="Comic Sans MS" panose="030F0702030302020204" pitchFamily="66" charset="0"/>
              </a:rPr>
              <a:t>this</a:t>
            </a:r>
            <a:r>
              <a:rPr lang="fr-FR" sz="2800" dirty="0" smtClean="0">
                <a:latin typeface="Comic Sans MS" panose="030F0702030302020204" pitchFamily="66" charset="0"/>
              </a:rPr>
              <a:t> </a:t>
            </a:r>
            <a:r>
              <a:rPr lang="fr-FR" sz="2800" dirty="0" err="1" smtClean="0">
                <a:latin typeface="Comic Sans MS" panose="030F0702030302020204" pitchFamily="66" charset="0"/>
              </a:rPr>
              <a:t>summer</a:t>
            </a:r>
            <a:r>
              <a:rPr lang="fr-FR" sz="2800" dirty="0" smtClean="0">
                <a:latin typeface="Comic Sans MS" panose="030F0702030302020204" pitchFamily="66" charset="0"/>
              </a:rPr>
              <a:t>? </a:t>
            </a:r>
          </a:p>
          <a:p>
            <a:endParaRPr lang="fr-FR" sz="2800" dirty="0" smtClean="0">
              <a:latin typeface="Comic Sans MS" panose="030F0702030302020204" pitchFamily="66" charset="0"/>
            </a:endParaRPr>
          </a:p>
          <a:p>
            <a:r>
              <a:rPr lang="fr-FR" sz="2800" dirty="0" smtClean="0">
                <a:latin typeface="Comic Sans MS" panose="030F0702030302020204" pitchFamily="66" charset="0"/>
              </a:rPr>
              <a:t>You </a:t>
            </a:r>
            <a:r>
              <a:rPr lang="fr-FR" sz="2800" dirty="0" err="1" smtClean="0">
                <a:latin typeface="Comic Sans MS" panose="030F0702030302020204" pitchFamily="66" charset="0"/>
              </a:rPr>
              <a:t>will</a:t>
            </a:r>
            <a:r>
              <a:rPr lang="fr-FR" sz="2800" dirty="0" smtClean="0">
                <a:latin typeface="Comic Sans MS" panose="030F0702030302020204" pitchFamily="66" charset="0"/>
              </a:rPr>
              <a:t> </a:t>
            </a:r>
            <a:r>
              <a:rPr lang="fr-FR" sz="2800" dirty="0" err="1" smtClean="0">
                <a:latin typeface="Comic Sans MS" panose="030F0702030302020204" pitchFamily="66" charset="0"/>
              </a:rPr>
              <a:t>see</a:t>
            </a:r>
            <a:r>
              <a:rPr lang="fr-FR" sz="2800" dirty="0" smtClean="0">
                <a:latin typeface="Comic Sans MS" panose="030F0702030302020204" pitchFamily="66" charset="0"/>
              </a:rPr>
              <a:t> lots of </a:t>
            </a:r>
            <a:r>
              <a:rPr lang="fr-FR" sz="2800" dirty="0" err="1" smtClean="0">
                <a:latin typeface="Comic Sans MS" panose="030F0702030302020204" pitchFamily="66" charset="0"/>
              </a:rPr>
              <a:t>famous</a:t>
            </a:r>
            <a:r>
              <a:rPr lang="fr-FR" sz="2800" dirty="0" smtClean="0">
                <a:latin typeface="Comic Sans MS" panose="030F0702030302020204" pitchFamily="66" charset="0"/>
              </a:rPr>
              <a:t> </a:t>
            </a:r>
            <a:r>
              <a:rPr lang="fr-FR" sz="2800" dirty="0" err="1" smtClean="0">
                <a:latin typeface="Comic Sans MS" panose="030F0702030302020204" pitchFamily="66" charset="0"/>
              </a:rPr>
              <a:t>sportspeople</a:t>
            </a:r>
            <a:r>
              <a:rPr lang="fr-FR" sz="2800" dirty="0" smtClean="0">
                <a:latin typeface="Comic Sans MS" panose="030F0702030302020204" pitchFamily="66" charset="0"/>
              </a:rPr>
              <a:t> </a:t>
            </a:r>
            <a:r>
              <a:rPr lang="fr-FR" sz="2800" dirty="0" err="1" smtClean="0">
                <a:latin typeface="Comic Sans MS" panose="030F0702030302020204" pitchFamily="66" charset="0"/>
              </a:rPr>
              <a:t>taking</a:t>
            </a:r>
            <a:r>
              <a:rPr lang="fr-FR" sz="2800" dirty="0" smtClean="0">
                <a:latin typeface="Comic Sans MS" panose="030F0702030302020204" pitchFamily="66" charset="0"/>
              </a:rPr>
              <a:t> part, </a:t>
            </a:r>
            <a:r>
              <a:rPr lang="fr-FR" sz="2800" dirty="0" err="1" smtClean="0">
                <a:latin typeface="Comic Sans MS" panose="030F0702030302020204" pitchFamily="66" charset="0"/>
              </a:rPr>
              <a:t>including</a:t>
            </a:r>
            <a:r>
              <a:rPr lang="fr-FR" sz="2800" dirty="0" smtClean="0">
                <a:latin typeface="Comic Sans MS" panose="030F0702030302020204" pitchFamily="66" charset="0"/>
              </a:rPr>
              <a:t> people </a:t>
            </a:r>
            <a:r>
              <a:rPr lang="fr-FR" sz="2800" dirty="0" err="1" smtClean="0">
                <a:latin typeface="Comic Sans MS" panose="030F0702030302020204" pitchFamily="66" charset="0"/>
              </a:rPr>
              <a:t>from</a:t>
            </a:r>
            <a:r>
              <a:rPr lang="fr-FR" sz="2800" dirty="0" smtClean="0">
                <a:latin typeface="Comic Sans MS" panose="030F0702030302020204" pitchFamily="66" charset="0"/>
              </a:rPr>
              <a:t> </a:t>
            </a:r>
            <a:r>
              <a:rPr lang="fr-FR" sz="2800" dirty="0" err="1" smtClean="0">
                <a:latin typeface="Comic Sans MS" panose="030F0702030302020204" pitchFamily="66" charset="0"/>
              </a:rPr>
              <a:t>around</a:t>
            </a:r>
            <a:r>
              <a:rPr lang="fr-FR" sz="2800" dirty="0" smtClean="0">
                <a:latin typeface="Comic Sans MS" panose="030F0702030302020204" pitchFamily="66" charset="0"/>
              </a:rPr>
              <a:t> the </a:t>
            </a:r>
            <a:r>
              <a:rPr lang="fr-FR" sz="2800" dirty="0" err="1" smtClean="0">
                <a:latin typeface="Comic Sans MS" panose="030F0702030302020204" pitchFamily="66" charset="0"/>
              </a:rPr>
              <a:t>Greater</a:t>
            </a:r>
            <a:r>
              <a:rPr lang="fr-FR" sz="2800" dirty="0" smtClean="0">
                <a:latin typeface="Comic Sans MS" panose="030F0702030302020204" pitchFamily="66" charset="0"/>
              </a:rPr>
              <a:t> Manchester area, for </a:t>
            </a:r>
            <a:r>
              <a:rPr lang="fr-FR" sz="2800" dirty="0" err="1" smtClean="0">
                <a:latin typeface="Comic Sans MS" panose="030F0702030302020204" pitchFamily="66" charset="0"/>
              </a:rPr>
              <a:t>example</a:t>
            </a:r>
            <a:r>
              <a:rPr lang="fr-FR" sz="2800" dirty="0" smtClean="0">
                <a:latin typeface="Comic Sans MS" panose="030F0702030302020204" pitchFamily="66" charset="0"/>
              </a:rPr>
              <a:t>…</a:t>
            </a:r>
            <a:endParaRPr lang="fr-FR" sz="2800" b="0" i="0" dirty="0">
              <a:effectLst/>
              <a:latin typeface="Comic Sans MS" panose="030F0702030302020204" pitchFamily="66" charset="0"/>
            </a:endParaRPr>
          </a:p>
        </p:txBody>
      </p:sp>
      <p:pic>
        <p:nvPicPr>
          <p:cNvPr id="1026" name="Picture 2" descr="Tokyo 2020 Paralympics - Summer Paralympic Gam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0442" y="3308466"/>
            <a:ext cx="2751511" cy="2751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2020 Summer Olympics - Wikiped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5151" y="798022"/>
            <a:ext cx="1305282" cy="1980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969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48560" y="393069"/>
            <a:ext cx="752918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err="1" smtClean="0">
                <a:latin typeface="Comic Sans MS" panose="030F0702030302020204" pitchFamily="66" charset="0"/>
              </a:rPr>
              <a:t>Who</a:t>
            </a:r>
            <a:r>
              <a:rPr lang="fr-FR" sz="2800" dirty="0" smtClean="0">
                <a:latin typeface="Comic Sans MS" panose="030F0702030302020204" pitchFamily="66" charset="0"/>
              </a:rPr>
              <a:t> </a:t>
            </a:r>
            <a:r>
              <a:rPr lang="fr-FR" sz="2800" dirty="0" err="1" smtClean="0">
                <a:latin typeface="Comic Sans MS" panose="030F0702030302020204" pitchFamily="66" charset="0"/>
              </a:rPr>
              <a:t>is</a:t>
            </a:r>
            <a:r>
              <a:rPr lang="fr-FR" sz="2800" dirty="0" smtClean="0">
                <a:latin typeface="Comic Sans MS" panose="030F0702030302020204" pitchFamily="66" charset="0"/>
              </a:rPr>
              <a:t> </a:t>
            </a:r>
            <a:r>
              <a:rPr lang="fr-FR" sz="2800" dirty="0" err="1" smtClean="0">
                <a:latin typeface="Comic Sans MS" panose="030F0702030302020204" pitchFamily="66" charset="0"/>
              </a:rPr>
              <a:t>this</a:t>
            </a:r>
            <a:r>
              <a:rPr lang="fr-FR" sz="2800" dirty="0" smtClean="0">
                <a:latin typeface="Comic Sans MS" panose="030F0702030302020204" pitchFamily="66" charset="0"/>
              </a:rPr>
              <a:t> </a:t>
            </a:r>
            <a:r>
              <a:rPr lang="fr-FR" sz="2800" dirty="0" err="1" smtClean="0">
                <a:latin typeface="Comic Sans MS" panose="030F0702030302020204" pitchFamily="66" charset="0"/>
              </a:rPr>
              <a:t>famous</a:t>
            </a:r>
            <a:r>
              <a:rPr lang="fr-FR" sz="2800" dirty="0" smtClean="0">
                <a:latin typeface="Comic Sans MS" panose="030F0702030302020204" pitchFamily="66" charset="0"/>
              </a:rPr>
              <a:t> and record-</a:t>
            </a:r>
            <a:r>
              <a:rPr lang="fr-FR" sz="2800" dirty="0" err="1" smtClean="0">
                <a:latin typeface="Comic Sans MS" panose="030F0702030302020204" pitchFamily="66" charset="0"/>
              </a:rPr>
              <a:t>breaking</a:t>
            </a:r>
            <a:r>
              <a:rPr lang="fr-FR" sz="2800" dirty="0" smtClean="0">
                <a:latin typeface="Comic Sans MS" panose="030F0702030302020204" pitchFamily="66" charset="0"/>
              </a:rPr>
              <a:t> </a:t>
            </a:r>
            <a:r>
              <a:rPr lang="fr-FR" sz="2800" dirty="0" err="1" smtClean="0">
                <a:latin typeface="Comic Sans MS" panose="030F0702030302020204" pitchFamily="66" charset="0"/>
              </a:rPr>
              <a:t>Paralympian</a:t>
            </a:r>
            <a:r>
              <a:rPr lang="fr-FR" sz="2800" dirty="0" smtClean="0">
                <a:latin typeface="Comic Sans MS" panose="030F0702030302020204" pitchFamily="66" charset="0"/>
              </a:rPr>
              <a:t> </a:t>
            </a:r>
            <a:r>
              <a:rPr lang="fr-FR" sz="2800" dirty="0" err="1" smtClean="0">
                <a:latin typeface="Comic Sans MS" panose="030F0702030302020204" pitchFamily="66" charset="0"/>
              </a:rPr>
              <a:t>who</a:t>
            </a:r>
            <a:r>
              <a:rPr lang="fr-FR" sz="2800" dirty="0" smtClean="0">
                <a:latin typeface="Comic Sans MS" panose="030F0702030302020204" pitchFamily="66" charset="0"/>
              </a:rPr>
              <a:t> </a:t>
            </a:r>
            <a:r>
              <a:rPr lang="fr-FR" sz="2800" dirty="0" err="1" smtClean="0">
                <a:latin typeface="Comic Sans MS" panose="030F0702030302020204" pitchFamily="66" charset="0"/>
              </a:rPr>
              <a:t>lives</a:t>
            </a:r>
            <a:r>
              <a:rPr lang="fr-FR" sz="2800" dirty="0" smtClean="0">
                <a:latin typeface="Comic Sans MS" panose="030F0702030302020204" pitchFamily="66" charset="0"/>
              </a:rPr>
              <a:t> in </a:t>
            </a:r>
            <a:r>
              <a:rPr lang="fr-FR" sz="2800" dirty="0" err="1" smtClean="0">
                <a:latin typeface="Comic Sans MS" panose="030F0702030302020204" pitchFamily="66" charset="0"/>
              </a:rPr>
              <a:t>Disley</a:t>
            </a:r>
            <a:r>
              <a:rPr lang="fr-FR" sz="2800" dirty="0" smtClean="0">
                <a:latin typeface="Comic Sans MS" panose="030F0702030302020204" pitchFamily="66" charset="0"/>
              </a:rPr>
              <a:t>? </a:t>
            </a:r>
          </a:p>
          <a:p>
            <a:r>
              <a:rPr lang="fr-FR" sz="2800" dirty="0" smtClean="0">
                <a:latin typeface="Comic Sans MS" panose="030F0702030302020204" pitchFamily="66" charset="0"/>
              </a:rPr>
              <a:t>(</a:t>
            </a:r>
            <a:r>
              <a:rPr lang="fr-FR" sz="2800" dirty="0" err="1" smtClean="0">
                <a:latin typeface="Comic Sans MS" panose="030F0702030302020204" pitchFamily="66" charset="0"/>
              </a:rPr>
              <a:t>Disley</a:t>
            </a:r>
            <a:r>
              <a:rPr lang="fr-FR" sz="2800" dirty="0" smtClean="0">
                <a:latin typeface="Comic Sans MS" panose="030F0702030302020204" pitchFamily="66" charset="0"/>
              </a:rPr>
              <a:t> </a:t>
            </a:r>
            <a:r>
              <a:rPr lang="fr-FR" sz="2800" dirty="0" err="1" smtClean="0">
                <a:latin typeface="Comic Sans MS" panose="030F0702030302020204" pitchFamily="66" charset="0"/>
              </a:rPr>
              <a:t>is</a:t>
            </a:r>
            <a:r>
              <a:rPr lang="fr-FR" sz="2800" dirty="0" smtClean="0">
                <a:latin typeface="Comic Sans MS" panose="030F0702030302020204" pitchFamily="66" charset="0"/>
              </a:rPr>
              <a:t> </a:t>
            </a:r>
            <a:r>
              <a:rPr lang="fr-FR" sz="2800" dirty="0" err="1" smtClean="0">
                <a:latin typeface="Comic Sans MS" panose="030F0702030302020204" pitchFamily="66" charset="0"/>
              </a:rPr>
              <a:t>just</a:t>
            </a:r>
            <a:r>
              <a:rPr lang="fr-FR" sz="2800" dirty="0" smtClean="0">
                <a:latin typeface="Comic Sans MS" panose="030F0702030302020204" pitchFamily="66" charset="0"/>
              </a:rPr>
              <a:t> </a:t>
            </a:r>
            <a:r>
              <a:rPr lang="fr-FR" sz="2800" dirty="0" err="1" smtClean="0">
                <a:latin typeface="Comic Sans MS" panose="030F0702030302020204" pitchFamily="66" charset="0"/>
              </a:rPr>
              <a:t>outside</a:t>
            </a:r>
            <a:r>
              <a:rPr lang="fr-FR" sz="2800" dirty="0" smtClean="0">
                <a:latin typeface="Comic Sans MS" panose="030F0702030302020204" pitchFamily="66" charset="0"/>
              </a:rPr>
              <a:t> Stockport)</a:t>
            </a:r>
            <a:endParaRPr lang="fr-FR" sz="2800" b="0" i="0" dirty="0">
              <a:effectLst/>
              <a:latin typeface="Comic Sans MS" panose="030F0702030302020204" pitchFamily="66" charset="0"/>
            </a:endParaRPr>
          </a:p>
        </p:txBody>
      </p:sp>
      <p:pic>
        <p:nvPicPr>
          <p:cNvPr id="3" name="Picture 2" descr="The 43-year-old has a haul of 14 Paralympic medals in swimming and cycl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7898" y="2341122"/>
            <a:ext cx="5924293" cy="3943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5127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ontinued ear problems stopped her swimming career but Storey is now a successful cycli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3975" y="285737"/>
            <a:ext cx="3623945" cy="3698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40814" y="251753"/>
            <a:ext cx="5261223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i="1" dirty="0" smtClean="0">
                <a:latin typeface="Comic Sans MS" panose="030F0702030302020204" pitchFamily="66" charset="0"/>
              </a:rPr>
              <a:t>Elle s’appelle Sarah </a:t>
            </a:r>
            <a:r>
              <a:rPr lang="fr-FR" sz="3600" i="1" dirty="0" err="1" smtClean="0">
                <a:latin typeface="Comic Sans MS" panose="030F0702030302020204" pitchFamily="66" charset="0"/>
              </a:rPr>
              <a:t>Storey</a:t>
            </a:r>
            <a:r>
              <a:rPr lang="fr-FR" sz="3600" i="1" dirty="0" smtClean="0">
                <a:latin typeface="Comic Sans MS" panose="030F0702030302020204" pitchFamily="66" charset="0"/>
              </a:rPr>
              <a:t>.</a:t>
            </a:r>
          </a:p>
          <a:p>
            <a:endParaRPr lang="fr-FR" sz="3600" dirty="0">
              <a:latin typeface="Comic Sans MS" panose="030F0702030302020204" pitchFamily="66" charset="0"/>
            </a:endParaRPr>
          </a:p>
          <a:p>
            <a:r>
              <a:rPr lang="fr-FR" sz="3600" dirty="0" err="1" smtClean="0">
                <a:latin typeface="Comic Sans MS" panose="030F0702030302020204" pitchFamily="66" charset="0"/>
              </a:rPr>
              <a:t>She</a:t>
            </a:r>
            <a:r>
              <a:rPr lang="fr-FR" sz="3600" dirty="0" smtClean="0">
                <a:latin typeface="Comic Sans MS" panose="030F0702030302020204" pitchFamily="66" charset="0"/>
              </a:rPr>
              <a:t> has won an </a:t>
            </a:r>
            <a:r>
              <a:rPr lang="fr-FR" sz="3600" dirty="0" err="1" smtClean="0">
                <a:latin typeface="Comic Sans MS" panose="030F0702030302020204" pitchFamily="66" charset="0"/>
              </a:rPr>
              <a:t>incredible</a:t>
            </a:r>
            <a:r>
              <a:rPr lang="fr-FR" sz="3600" dirty="0" smtClean="0">
                <a:latin typeface="Comic Sans MS" panose="030F0702030302020204" pitchFamily="66" charset="0"/>
              </a:rPr>
              <a:t> 14 gold </a:t>
            </a:r>
            <a:r>
              <a:rPr lang="fr-FR" sz="3600" dirty="0" err="1" smtClean="0">
                <a:latin typeface="Comic Sans MS" panose="030F0702030302020204" pitchFamily="66" charset="0"/>
              </a:rPr>
              <a:t>medals</a:t>
            </a:r>
            <a:r>
              <a:rPr lang="fr-FR" sz="3600" dirty="0" smtClean="0">
                <a:latin typeface="Comic Sans MS" panose="030F0702030302020204" pitchFamily="66" charset="0"/>
              </a:rPr>
              <a:t> in </a:t>
            </a:r>
            <a:r>
              <a:rPr lang="fr-FR" sz="3600" dirty="0" err="1" smtClean="0">
                <a:latin typeface="Comic Sans MS" panose="030F0702030302020204" pitchFamily="66" charset="0"/>
              </a:rPr>
              <a:t>swimming</a:t>
            </a:r>
            <a:r>
              <a:rPr lang="fr-FR" sz="3600" dirty="0" smtClean="0">
                <a:latin typeface="Comic Sans MS" panose="030F0702030302020204" pitchFamily="66" charset="0"/>
              </a:rPr>
              <a:t> and </a:t>
            </a:r>
            <a:r>
              <a:rPr lang="fr-FR" sz="3600" dirty="0" err="1" smtClean="0">
                <a:latin typeface="Comic Sans MS" panose="030F0702030302020204" pitchFamily="66" charset="0"/>
              </a:rPr>
              <a:t>cycling</a:t>
            </a:r>
            <a:r>
              <a:rPr lang="fr-FR" sz="3600" dirty="0" smtClean="0">
                <a:latin typeface="Comic Sans MS" panose="030F0702030302020204" pitchFamily="66" charset="0"/>
              </a:rPr>
              <a:t>. Tokyo </a:t>
            </a:r>
            <a:r>
              <a:rPr lang="fr-FR" sz="3600" dirty="0" err="1" smtClean="0">
                <a:latin typeface="Comic Sans MS" panose="030F0702030302020204" pitchFamily="66" charset="0"/>
              </a:rPr>
              <a:t>will</a:t>
            </a:r>
            <a:r>
              <a:rPr lang="fr-FR" sz="3600" dirty="0" smtClean="0">
                <a:latin typeface="Comic Sans MS" panose="030F0702030302020204" pitchFamily="66" charset="0"/>
              </a:rPr>
              <a:t> </a:t>
            </a:r>
            <a:r>
              <a:rPr lang="fr-FR" sz="3600" dirty="0" err="1" smtClean="0">
                <a:latin typeface="Comic Sans MS" panose="030F0702030302020204" pitchFamily="66" charset="0"/>
              </a:rPr>
              <a:t>be</a:t>
            </a:r>
            <a:r>
              <a:rPr lang="fr-FR" sz="3600" dirty="0" smtClean="0">
                <a:latin typeface="Comic Sans MS" panose="030F0702030302020204" pitchFamily="66" charset="0"/>
              </a:rPr>
              <a:t> </a:t>
            </a:r>
            <a:r>
              <a:rPr lang="fr-FR" sz="3600" dirty="0" err="1" smtClean="0">
                <a:latin typeface="Comic Sans MS" panose="030F0702030302020204" pitchFamily="66" charset="0"/>
              </a:rPr>
              <a:t>her</a:t>
            </a:r>
            <a:r>
              <a:rPr lang="fr-FR" sz="3600" dirty="0" smtClean="0">
                <a:latin typeface="Comic Sans MS" panose="030F0702030302020204" pitchFamily="66" charset="0"/>
              </a:rPr>
              <a:t> 8th </a:t>
            </a:r>
            <a:r>
              <a:rPr lang="fr-FR" sz="3600" dirty="0" err="1" smtClean="0">
                <a:latin typeface="Comic Sans MS" panose="030F0702030302020204" pitchFamily="66" charset="0"/>
              </a:rPr>
              <a:t>Paralympics</a:t>
            </a:r>
            <a:r>
              <a:rPr lang="fr-FR" sz="3600" dirty="0" smtClean="0">
                <a:latin typeface="Comic Sans MS" panose="030F0702030302020204" pitchFamily="66" charset="0"/>
              </a:rPr>
              <a:t>.</a:t>
            </a:r>
          </a:p>
          <a:p>
            <a:endParaRPr lang="fr-FR" sz="3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158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BBC Sports Personality of the Year 2012: Sarah Storey&amp;#39;s story merits a  happy end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775" y="0"/>
            <a:ext cx="5905500" cy="3695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817715" y="4296034"/>
            <a:ext cx="579674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>
                <a:solidFill>
                  <a:srgbClr val="333333"/>
                </a:solidFill>
                <a:latin typeface="Comic Sans MS" panose="030F0702030302020204" pitchFamily="66" charset="0"/>
              </a:rPr>
              <a:t>Have </a:t>
            </a:r>
            <a:r>
              <a:rPr lang="fr-FR" sz="2400" dirty="0" err="1" smtClean="0">
                <a:solidFill>
                  <a:srgbClr val="333333"/>
                </a:solidFill>
                <a:latin typeface="Comic Sans MS" panose="030F0702030302020204" pitchFamily="66" charset="0"/>
              </a:rPr>
              <a:t>you</a:t>
            </a:r>
            <a:r>
              <a:rPr lang="fr-FR" sz="2400" dirty="0" smtClean="0">
                <a:solidFill>
                  <a:srgbClr val="333333"/>
                </a:solidFill>
                <a:latin typeface="Comic Sans MS" panose="030F0702030302020204" pitchFamily="66" charset="0"/>
              </a:rPr>
              <a:t> </a:t>
            </a:r>
            <a:r>
              <a:rPr lang="fr-FR" sz="2400" dirty="0" err="1" smtClean="0">
                <a:solidFill>
                  <a:srgbClr val="333333"/>
                </a:solidFill>
                <a:latin typeface="Comic Sans MS" panose="030F0702030302020204" pitchFamily="66" charset="0"/>
              </a:rPr>
              <a:t>ever</a:t>
            </a:r>
            <a:r>
              <a:rPr lang="fr-FR" sz="2400" dirty="0" smtClean="0">
                <a:solidFill>
                  <a:srgbClr val="333333"/>
                </a:solidFill>
                <a:latin typeface="Comic Sans MS" panose="030F0702030302020204" pitchFamily="66" charset="0"/>
              </a:rPr>
              <a:t> </a:t>
            </a:r>
            <a:r>
              <a:rPr lang="fr-FR" sz="2400" dirty="0" err="1" smtClean="0">
                <a:solidFill>
                  <a:srgbClr val="333333"/>
                </a:solidFill>
                <a:latin typeface="Comic Sans MS" panose="030F0702030302020204" pitchFamily="66" charset="0"/>
              </a:rPr>
              <a:t>seen</a:t>
            </a:r>
            <a:r>
              <a:rPr lang="fr-FR" sz="2400" dirty="0" smtClean="0">
                <a:solidFill>
                  <a:srgbClr val="333333"/>
                </a:solidFill>
                <a:latin typeface="Comic Sans MS" panose="030F0702030302020204" pitchFamily="66" charset="0"/>
              </a:rPr>
              <a:t> the gold post box </a:t>
            </a:r>
            <a:r>
              <a:rPr lang="fr-FR" sz="2400" dirty="0" err="1" smtClean="0">
                <a:solidFill>
                  <a:srgbClr val="333333"/>
                </a:solidFill>
                <a:latin typeface="Comic Sans MS" panose="030F0702030302020204" pitchFamily="66" charset="0"/>
              </a:rPr>
              <a:t>which</a:t>
            </a:r>
            <a:r>
              <a:rPr lang="fr-FR" sz="2400" dirty="0" smtClean="0">
                <a:solidFill>
                  <a:srgbClr val="333333"/>
                </a:solidFill>
                <a:latin typeface="Comic Sans MS" panose="030F0702030302020204" pitchFamily="66" charset="0"/>
              </a:rPr>
              <a:t> </a:t>
            </a:r>
            <a:r>
              <a:rPr lang="fr-FR" sz="2400" dirty="0" err="1" smtClean="0">
                <a:solidFill>
                  <a:srgbClr val="333333"/>
                </a:solidFill>
                <a:latin typeface="Comic Sans MS" panose="030F0702030302020204" pitchFamily="66" charset="0"/>
              </a:rPr>
              <a:t>was</a:t>
            </a:r>
            <a:r>
              <a:rPr lang="fr-FR" sz="2400" dirty="0" smtClean="0">
                <a:solidFill>
                  <a:srgbClr val="333333"/>
                </a:solidFill>
                <a:latin typeface="Comic Sans MS" panose="030F0702030302020204" pitchFamily="66" charset="0"/>
              </a:rPr>
              <a:t> </a:t>
            </a:r>
            <a:r>
              <a:rPr lang="fr-FR" sz="2400" dirty="0" err="1" smtClean="0">
                <a:solidFill>
                  <a:srgbClr val="333333"/>
                </a:solidFill>
                <a:latin typeface="Comic Sans MS" panose="030F0702030302020204" pitchFamily="66" charset="0"/>
              </a:rPr>
              <a:t>painted</a:t>
            </a:r>
            <a:r>
              <a:rPr lang="fr-FR" sz="2400" dirty="0" smtClean="0">
                <a:solidFill>
                  <a:srgbClr val="333333"/>
                </a:solidFill>
                <a:latin typeface="Comic Sans MS" panose="030F0702030302020204" pitchFamily="66" charset="0"/>
              </a:rPr>
              <a:t> in </a:t>
            </a:r>
            <a:r>
              <a:rPr lang="fr-FR" sz="2400" dirty="0" err="1" smtClean="0">
                <a:solidFill>
                  <a:srgbClr val="333333"/>
                </a:solidFill>
                <a:latin typeface="Comic Sans MS" panose="030F0702030302020204" pitchFamily="66" charset="0"/>
              </a:rPr>
              <a:t>her</a:t>
            </a:r>
            <a:r>
              <a:rPr lang="fr-FR" sz="2400" dirty="0" smtClean="0">
                <a:solidFill>
                  <a:srgbClr val="333333"/>
                </a:solidFill>
                <a:latin typeface="Comic Sans MS" panose="030F0702030302020204" pitchFamily="66" charset="0"/>
              </a:rPr>
              <a:t> </a:t>
            </a:r>
            <a:r>
              <a:rPr lang="fr-FR" sz="2400" dirty="0" err="1" smtClean="0">
                <a:solidFill>
                  <a:srgbClr val="333333"/>
                </a:solidFill>
                <a:latin typeface="Comic Sans MS" panose="030F0702030302020204" pitchFamily="66" charset="0"/>
              </a:rPr>
              <a:t>honour</a:t>
            </a:r>
            <a:r>
              <a:rPr lang="fr-FR" sz="2400" dirty="0" smtClean="0">
                <a:solidFill>
                  <a:srgbClr val="333333"/>
                </a:solidFill>
                <a:latin typeface="Comic Sans MS" panose="030F0702030302020204" pitchFamily="66" charset="0"/>
              </a:rPr>
              <a:t> </a:t>
            </a:r>
            <a:r>
              <a:rPr lang="fr-FR" sz="2400" dirty="0" err="1" smtClean="0">
                <a:solidFill>
                  <a:srgbClr val="333333"/>
                </a:solidFill>
                <a:latin typeface="Comic Sans MS" panose="030F0702030302020204" pitchFamily="66" charset="0"/>
              </a:rPr>
              <a:t>after</a:t>
            </a:r>
            <a:r>
              <a:rPr lang="fr-FR" sz="2400" dirty="0" smtClean="0">
                <a:solidFill>
                  <a:srgbClr val="333333"/>
                </a:solidFill>
                <a:latin typeface="Comic Sans MS" panose="030F0702030302020204" pitchFamily="66" charset="0"/>
              </a:rPr>
              <a:t> </a:t>
            </a:r>
            <a:r>
              <a:rPr lang="fr-FR" sz="2400" dirty="0" err="1" smtClean="0">
                <a:solidFill>
                  <a:srgbClr val="333333"/>
                </a:solidFill>
                <a:latin typeface="Comic Sans MS" panose="030F0702030302020204" pitchFamily="66" charset="0"/>
              </a:rPr>
              <a:t>her</a:t>
            </a:r>
            <a:r>
              <a:rPr lang="fr-FR" sz="2400" dirty="0" smtClean="0">
                <a:solidFill>
                  <a:srgbClr val="333333"/>
                </a:solidFill>
                <a:latin typeface="Comic Sans MS" panose="030F0702030302020204" pitchFamily="66" charset="0"/>
              </a:rPr>
              <a:t> </a:t>
            </a:r>
            <a:r>
              <a:rPr lang="fr-FR" sz="2400" dirty="0" err="1" smtClean="0">
                <a:solidFill>
                  <a:srgbClr val="333333"/>
                </a:solidFill>
                <a:latin typeface="Comic Sans MS" panose="030F0702030302020204" pitchFamily="66" charset="0"/>
              </a:rPr>
              <a:t>success</a:t>
            </a:r>
            <a:r>
              <a:rPr lang="fr-FR" sz="2400" dirty="0" smtClean="0">
                <a:solidFill>
                  <a:srgbClr val="333333"/>
                </a:solidFill>
                <a:latin typeface="Comic Sans MS" panose="030F0702030302020204" pitchFamily="66" charset="0"/>
              </a:rPr>
              <a:t> at the London </a:t>
            </a:r>
            <a:r>
              <a:rPr lang="fr-FR" sz="2400" dirty="0" err="1" smtClean="0">
                <a:solidFill>
                  <a:srgbClr val="333333"/>
                </a:solidFill>
                <a:latin typeface="Comic Sans MS" panose="030F0702030302020204" pitchFamily="66" charset="0"/>
              </a:rPr>
              <a:t>Olympics</a:t>
            </a:r>
            <a:r>
              <a:rPr lang="fr-FR" sz="2400" dirty="0" smtClean="0">
                <a:solidFill>
                  <a:srgbClr val="333333"/>
                </a:solidFill>
                <a:latin typeface="Comic Sans MS" panose="030F0702030302020204" pitchFamily="66" charset="0"/>
              </a:rPr>
              <a:t> in 2012?</a:t>
            </a:r>
            <a:endParaRPr lang="en-GB" dirty="0"/>
          </a:p>
        </p:txBody>
      </p:sp>
      <p:pic>
        <p:nvPicPr>
          <p:cNvPr id="5126" name="Picture 6" descr="https://upload.wikimedia.org/wikipedia/commons/thumb/b/be/Logo_of_the_International_Paralympic_Committee_2019.svg/220px-Logo_of_the_International_Paralympic_Committee_2019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0917" y="5242560"/>
            <a:ext cx="1345142" cy="990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5817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7000" t="19318" r="18375" b="17984"/>
          <a:stretch/>
        </p:blipFill>
        <p:spPr>
          <a:xfrm>
            <a:off x="1203960" y="1713854"/>
            <a:ext cx="6035040" cy="3894465"/>
          </a:xfrm>
          <a:prstGeom prst="rect">
            <a:avLst/>
          </a:prstGeom>
        </p:spPr>
      </p:pic>
      <p:pic>
        <p:nvPicPr>
          <p:cNvPr id="3074" name="Picture 2" descr="Tokyo 2020 Paralympics - Summer Paralympic Gam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3196" y="3906983"/>
            <a:ext cx="2027612" cy="2027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2020 Summer Olympics - Wikipedi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8896" y="1596044"/>
            <a:ext cx="1305282" cy="1980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06880" y="5150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hlinkClick r:id="rId5"/>
              </a:rPr>
              <a:t>https://www.educandy.com/site/resource.php?activity-code=c47f4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4205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847" y="631765"/>
            <a:ext cx="4517433" cy="405661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10590" y="3995678"/>
            <a:ext cx="288174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 smtClean="0">
                <a:latin typeface="Comic Sans MS" panose="030F0702030302020204" pitchFamily="66" charset="0"/>
              </a:rPr>
              <a:t>HORIZONTALEMENT</a:t>
            </a:r>
            <a:r>
              <a:rPr lang="fr-FR" sz="1600" dirty="0">
                <a:latin typeface="Comic Sans MS" panose="030F0702030302020204" pitchFamily="66" charset="0"/>
              </a:rPr>
              <a:t/>
            </a:r>
            <a:br>
              <a:rPr lang="fr-FR" sz="1600" dirty="0">
                <a:latin typeface="Comic Sans MS" panose="030F0702030302020204" pitchFamily="66" charset="0"/>
              </a:rPr>
            </a:br>
            <a:r>
              <a:rPr lang="fr-FR" sz="1600" dirty="0">
                <a:latin typeface="Comic Sans MS" panose="030F0702030302020204" pitchFamily="66" charset="0"/>
              </a:rPr>
              <a:t>2. le surf</a:t>
            </a:r>
            <a:br>
              <a:rPr lang="fr-FR" sz="1600" dirty="0">
                <a:latin typeface="Comic Sans MS" panose="030F0702030302020204" pitchFamily="66" charset="0"/>
              </a:rPr>
            </a:br>
            <a:r>
              <a:rPr lang="fr-FR" sz="1600" dirty="0">
                <a:latin typeface="Comic Sans MS" panose="030F0702030302020204" pitchFamily="66" charset="0"/>
              </a:rPr>
              <a:t>3. le baseball</a:t>
            </a:r>
            <a:br>
              <a:rPr lang="fr-FR" sz="1600" dirty="0">
                <a:latin typeface="Comic Sans MS" panose="030F0702030302020204" pitchFamily="66" charset="0"/>
              </a:rPr>
            </a:br>
            <a:r>
              <a:rPr lang="fr-FR" sz="1600" dirty="0">
                <a:latin typeface="Comic Sans MS" panose="030F0702030302020204" pitchFamily="66" charset="0"/>
              </a:rPr>
              <a:t>6. le karaté</a:t>
            </a:r>
            <a:br>
              <a:rPr lang="fr-FR" sz="1600" dirty="0">
                <a:latin typeface="Comic Sans MS" panose="030F0702030302020204" pitchFamily="66" charset="0"/>
              </a:rPr>
            </a:br>
            <a:r>
              <a:rPr lang="fr-FR" sz="1600" dirty="0">
                <a:latin typeface="Comic Sans MS" panose="030F0702030302020204" pitchFamily="66" charset="0"/>
              </a:rPr>
              <a:t>7. le taekwondo</a:t>
            </a:r>
            <a:br>
              <a:rPr lang="fr-FR" sz="1600" dirty="0">
                <a:latin typeface="Comic Sans MS" panose="030F0702030302020204" pitchFamily="66" charset="0"/>
              </a:rPr>
            </a:br>
            <a:r>
              <a:rPr lang="fr-FR" sz="1600" dirty="0">
                <a:latin typeface="Comic Sans MS" panose="030F0702030302020204" pitchFamily="66" charset="0"/>
              </a:rPr>
              <a:t/>
            </a:r>
            <a:br>
              <a:rPr lang="fr-FR" sz="1600" dirty="0">
                <a:latin typeface="Comic Sans MS" panose="030F0702030302020204" pitchFamily="66" charset="0"/>
              </a:rPr>
            </a:br>
            <a:r>
              <a:rPr lang="fr-FR" sz="1600" dirty="0" smtClean="0">
                <a:latin typeface="Comic Sans MS" panose="030F0702030302020204" pitchFamily="66" charset="0"/>
              </a:rPr>
              <a:t>VERTICALEMENT</a:t>
            </a:r>
            <a:r>
              <a:rPr lang="fr-FR" sz="1600" dirty="0">
                <a:latin typeface="Comic Sans MS" panose="030F0702030302020204" pitchFamily="66" charset="0"/>
              </a:rPr>
              <a:t/>
            </a:r>
            <a:br>
              <a:rPr lang="fr-FR" sz="1600" dirty="0">
                <a:latin typeface="Comic Sans MS" panose="030F0702030302020204" pitchFamily="66" charset="0"/>
              </a:rPr>
            </a:br>
            <a:r>
              <a:rPr lang="fr-FR" sz="1600" dirty="0">
                <a:latin typeface="Comic Sans MS" panose="030F0702030302020204" pitchFamily="66" charset="0"/>
              </a:rPr>
              <a:t>1. l'escalade</a:t>
            </a:r>
            <a:br>
              <a:rPr lang="fr-FR" sz="1600" dirty="0">
                <a:latin typeface="Comic Sans MS" panose="030F0702030302020204" pitchFamily="66" charset="0"/>
              </a:rPr>
            </a:br>
            <a:r>
              <a:rPr lang="fr-FR" sz="1600" dirty="0">
                <a:latin typeface="Comic Sans MS" panose="030F0702030302020204" pitchFamily="66" charset="0"/>
              </a:rPr>
              <a:t>4. le skateboard</a:t>
            </a:r>
            <a:br>
              <a:rPr lang="fr-FR" sz="1600" dirty="0">
                <a:latin typeface="Comic Sans MS" panose="030F0702030302020204" pitchFamily="66" charset="0"/>
              </a:rPr>
            </a:br>
            <a:r>
              <a:rPr lang="fr-FR" sz="1600" dirty="0">
                <a:latin typeface="Comic Sans MS" panose="030F0702030302020204" pitchFamily="66" charset="0"/>
              </a:rPr>
              <a:t>5. le badminton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2194560" y="4721629"/>
            <a:ext cx="731520" cy="266007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ight Arrow 4"/>
          <p:cNvSpPr/>
          <p:nvPr/>
        </p:nvSpPr>
        <p:spPr>
          <a:xfrm rot="5400000">
            <a:off x="2067097" y="6007333"/>
            <a:ext cx="731520" cy="21059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369677" y="0"/>
            <a:ext cx="57262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u="sng" dirty="0" smtClean="0">
                <a:latin typeface="Comic Sans MS" panose="030F0702030302020204" pitchFamily="66" charset="0"/>
                <a:ea typeface="ヒラギノ角ゴ Pro W3" panose="020B0300000000000000" pitchFamily="34" charset="-128"/>
              </a:rPr>
              <a:t>New sports at the Tokyo Olympics and Paralympics </a:t>
            </a:r>
            <a:endParaRPr lang="en-US" altLang="en-US" u="sng" dirty="0">
              <a:latin typeface="Comic Sans MS" panose="030F0702030302020204" pitchFamily="66" charset="0"/>
              <a:ea typeface="ヒラギノ角ゴ Pro W3" panose="020B0300000000000000" pitchFamily="34" charset="-12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1905" y="631765"/>
            <a:ext cx="4517433" cy="405661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148648" y="3995678"/>
            <a:ext cx="288174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 smtClean="0">
                <a:latin typeface="Comic Sans MS" panose="030F0702030302020204" pitchFamily="66" charset="0"/>
              </a:rPr>
              <a:t>HORIZONTALEMENT</a:t>
            </a:r>
            <a:r>
              <a:rPr lang="fr-FR" sz="1600" dirty="0">
                <a:latin typeface="Comic Sans MS" panose="030F0702030302020204" pitchFamily="66" charset="0"/>
              </a:rPr>
              <a:t/>
            </a:r>
            <a:br>
              <a:rPr lang="fr-FR" sz="1600" dirty="0">
                <a:latin typeface="Comic Sans MS" panose="030F0702030302020204" pitchFamily="66" charset="0"/>
              </a:rPr>
            </a:br>
            <a:r>
              <a:rPr lang="fr-FR" sz="1600" dirty="0">
                <a:latin typeface="Comic Sans MS" panose="030F0702030302020204" pitchFamily="66" charset="0"/>
              </a:rPr>
              <a:t>2. le surf</a:t>
            </a:r>
            <a:br>
              <a:rPr lang="fr-FR" sz="1600" dirty="0">
                <a:latin typeface="Comic Sans MS" panose="030F0702030302020204" pitchFamily="66" charset="0"/>
              </a:rPr>
            </a:br>
            <a:r>
              <a:rPr lang="fr-FR" sz="1600" dirty="0">
                <a:latin typeface="Comic Sans MS" panose="030F0702030302020204" pitchFamily="66" charset="0"/>
              </a:rPr>
              <a:t>3. le baseball</a:t>
            </a:r>
            <a:br>
              <a:rPr lang="fr-FR" sz="1600" dirty="0">
                <a:latin typeface="Comic Sans MS" panose="030F0702030302020204" pitchFamily="66" charset="0"/>
              </a:rPr>
            </a:br>
            <a:r>
              <a:rPr lang="fr-FR" sz="1600" dirty="0">
                <a:latin typeface="Comic Sans MS" panose="030F0702030302020204" pitchFamily="66" charset="0"/>
              </a:rPr>
              <a:t>6. le karaté</a:t>
            </a:r>
            <a:br>
              <a:rPr lang="fr-FR" sz="1600" dirty="0">
                <a:latin typeface="Comic Sans MS" panose="030F0702030302020204" pitchFamily="66" charset="0"/>
              </a:rPr>
            </a:br>
            <a:r>
              <a:rPr lang="fr-FR" sz="1600" dirty="0">
                <a:latin typeface="Comic Sans MS" panose="030F0702030302020204" pitchFamily="66" charset="0"/>
              </a:rPr>
              <a:t>7. le taekwondo</a:t>
            </a:r>
            <a:br>
              <a:rPr lang="fr-FR" sz="1600" dirty="0">
                <a:latin typeface="Comic Sans MS" panose="030F0702030302020204" pitchFamily="66" charset="0"/>
              </a:rPr>
            </a:br>
            <a:r>
              <a:rPr lang="fr-FR" sz="1600" dirty="0">
                <a:latin typeface="Comic Sans MS" panose="030F0702030302020204" pitchFamily="66" charset="0"/>
              </a:rPr>
              <a:t/>
            </a:r>
            <a:br>
              <a:rPr lang="fr-FR" sz="1600" dirty="0">
                <a:latin typeface="Comic Sans MS" panose="030F0702030302020204" pitchFamily="66" charset="0"/>
              </a:rPr>
            </a:br>
            <a:r>
              <a:rPr lang="fr-FR" sz="1600" dirty="0" smtClean="0">
                <a:latin typeface="Comic Sans MS" panose="030F0702030302020204" pitchFamily="66" charset="0"/>
              </a:rPr>
              <a:t>VERTICALEMENT</a:t>
            </a:r>
            <a:r>
              <a:rPr lang="fr-FR" sz="1600" dirty="0">
                <a:latin typeface="Comic Sans MS" panose="030F0702030302020204" pitchFamily="66" charset="0"/>
              </a:rPr>
              <a:t/>
            </a:r>
            <a:br>
              <a:rPr lang="fr-FR" sz="1600" dirty="0">
                <a:latin typeface="Comic Sans MS" panose="030F0702030302020204" pitchFamily="66" charset="0"/>
              </a:rPr>
            </a:br>
            <a:r>
              <a:rPr lang="fr-FR" sz="1600" dirty="0">
                <a:latin typeface="Comic Sans MS" panose="030F0702030302020204" pitchFamily="66" charset="0"/>
              </a:rPr>
              <a:t>1. l'escalade</a:t>
            </a:r>
            <a:br>
              <a:rPr lang="fr-FR" sz="1600" dirty="0">
                <a:latin typeface="Comic Sans MS" panose="030F0702030302020204" pitchFamily="66" charset="0"/>
              </a:rPr>
            </a:br>
            <a:r>
              <a:rPr lang="fr-FR" sz="1600" dirty="0">
                <a:latin typeface="Comic Sans MS" panose="030F0702030302020204" pitchFamily="66" charset="0"/>
              </a:rPr>
              <a:t>4. le skateboard</a:t>
            </a:r>
            <a:br>
              <a:rPr lang="fr-FR" sz="1600" dirty="0">
                <a:latin typeface="Comic Sans MS" panose="030F0702030302020204" pitchFamily="66" charset="0"/>
              </a:rPr>
            </a:br>
            <a:r>
              <a:rPr lang="fr-FR" sz="1600" dirty="0">
                <a:latin typeface="Comic Sans MS" panose="030F0702030302020204" pitchFamily="66" charset="0"/>
              </a:rPr>
              <a:t>5. le badminton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8132618" y="4721629"/>
            <a:ext cx="731520" cy="266007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ight Arrow 9"/>
          <p:cNvSpPr/>
          <p:nvPr/>
        </p:nvSpPr>
        <p:spPr>
          <a:xfrm rot="5400000">
            <a:off x="8005155" y="6007333"/>
            <a:ext cx="731520" cy="21059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6307735" y="0"/>
            <a:ext cx="57262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u="sng" dirty="0" smtClean="0">
                <a:latin typeface="Comic Sans MS" panose="030F0702030302020204" pitchFamily="66" charset="0"/>
                <a:ea typeface="ヒラギノ角ゴ Pro W3" panose="020B0300000000000000" pitchFamily="34" charset="-128"/>
              </a:rPr>
              <a:t>New sports at the Tokyo Olympics and Paralympics </a:t>
            </a:r>
            <a:endParaRPr lang="en-US" altLang="en-US" u="sng" dirty="0">
              <a:latin typeface="Comic Sans MS" panose="030F0702030302020204" pitchFamily="66" charset="0"/>
              <a:ea typeface="ヒラギノ角ゴ Pro W3" panose="020B0300000000000000" pitchFamily="34" charset="-128"/>
            </a:endParaRPr>
          </a:p>
        </p:txBody>
      </p:sp>
      <p:pic>
        <p:nvPicPr>
          <p:cNvPr id="13" name="Picture 4" descr="2020 Summer Olympics - Wikiped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1016" y="5334000"/>
            <a:ext cx="820487" cy="1245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2020 Summer Olympics - Wikipedi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3816" y="5410200"/>
            <a:ext cx="830530" cy="1260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297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600" y="565264"/>
            <a:ext cx="6387352" cy="573578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537470" y="2978740"/>
            <a:ext cx="288174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latin typeface="Roboto"/>
              </a:rPr>
              <a:t>HORIZONTALEMENT</a:t>
            </a:r>
            <a:r>
              <a:rPr lang="fr-FR" dirty="0"/>
              <a:t/>
            </a:r>
            <a:br>
              <a:rPr lang="fr-FR" dirty="0"/>
            </a:br>
            <a:r>
              <a:rPr lang="fr-FR" dirty="0">
                <a:latin typeface="Roboto"/>
              </a:rPr>
              <a:t>2. le surf</a:t>
            </a:r>
            <a:r>
              <a:rPr lang="fr-FR" dirty="0"/>
              <a:t/>
            </a:r>
            <a:br>
              <a:rPr lang="fr-FR" dirty="0"/>
            </a:br>
            <a:r>
              <a:rPr lang="fr-FR" dirty="0">
                <a:latin typeface="Roboto"/>
              </a:rPr>
              <a:t>3. le baseball</a:t>
            </a:r>
            <a:r>
              <a:rPr lang="fr-FR" dirty="0"/>
              <a:t/>
            </a:r>
            <a:br>
              <a:rPr lang="fr-FR" dirty="0"/>
            </a:br>
            <a:r>
              <a:rPr lang="fr-FR" dirty="0">
                <a:latin typeface="Roboto"/>
              </a:rPr>
              <a:t>6. le karaté</a:t>
            </a:r>
            <a:r>
              <a:rPr lang="fr-FR" dirty="0"/>
              <a:t/>
            </a:r>
            <a:br>
              <a:rPr lang="fr-FR" dirty="0"/>
            </a:br>
            <a:r>
              <a:rPr lang="fr-FR" dirty="0">
                <a:latin typeface="Roboto"/>
              </a:rPr>
              <a:t>7. le taekwondo</a:t>
            </a:r>
            <a:r>
              <a:rPr lang="fr-FR" dirty="0"/>
              <a:t/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>
                <a:latin typeface="Roboto"/>
              </a:rPr>
              <a:t>VERTICALEMENT</a:t>
            </a:r>
            <a:r>
              <a:rPr lang="fr-FR" dirty="0"/>
              <a:t/>
            </a:r>
            <a:br>
              <a:rPr lang="fr-FR" dirty="0"/>
            </a:br>
            <a:r>
              <a:rPr lang="fr-FR" dirty="0">
                <a:latin typeface="Roboto"/>
              </a:rPr>
              <a:t>1. l'escalade</a:t>
            </a:r>
            <a:r>
              <a:rPr lang="fr-FR" dirty="0"/>
              <a:t/>
            </a:r>
            <a:br>
              <a:rPr lang="fr-FR" dirty="0"/>
            </a:br>
            <a:r>
              <a:rPr lang="fr-FR" dirty="0">
                <a:latin typeface="Roboto"/>
              </a:rPr>
              <a:t>4. le skateboard</a:t>
            </a:r>
            <a:r>
              <a:rPr lang="fr-FR" dirty="0"/>
              <a:t/>
            </a:r>
            <a:br>
              <a:rPr lang="fr-FR" dirty="0"/>
            </a:br>
            <a:r>
              <a:rPr lang="fr-FR" dirty="0">
                <a:latin typeface="Roboto"/>
              </a:rPr>
              <a:t>5. le badminton</a:t>
            </a:r>
            <a:endParaRPr lang="en-GB" dirty="0"/>
          </a:p>
        </p:txBody>
      </p:sp>
      <p:sp>
        <p:nvSpPr>
          <p:cNvPr id="4" name="Right Arrow 3"/>
          <p:cNvSpPr/>
          <p:nvPr/>
        </p:nvSpPr>
        <p:spPr>
          <a:xfrm>
            <a:off x="8711738" y="3607724"/>
            <a:ext cx="731520" cy="3158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ight Arrow 4"/>
          <p:cNvSpPr/>
          <p:nvPr/>
        </p:nvSpPr>
        <p:spPr>
          <a:xfrm rot="5400000">
            <a:off x="8764386" y="5239791"/>
            <a:ext cx="731520" cy="3158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369677" y="0"/>
            <a:ext cx="57262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u="sng" dirty="0" smtClean="0">
                <a:latin typeface="Comic Sans MS" panose="030F0702030302020204" pitchFamily="66" charset="0"/>
                <a:ea typeface="ヒラギノ角ゴ Pro W3" panose="020B0300000000000000" pitchFamily="34" charset="-128"/>
              </a:rPr>
              <a:t>New sports at the Tokyo Olympics and Paralympics </a:t>
            </a:r>
            <a:endParaRPr lang="en-US" altLang="en-US" u="sng" dirty="0">
              <a:latin typeface="Comic Sans MS" panose="030F0702030302020204" pitchFamily="66" charset="0"/>
              <a:ea typeface="ヒラギノ角ゴ Pro W3" panose="020B03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98146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48807" y="426320"/>
            <a:ext cx="752918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err="1" smtClean="0">
                <a:latin typeface="Comic Sans MS" panose="030F0702030302020204" pitchFamily="66" charset="0"/>
              </a:rPr>
              <a:t>Summer</a:t>
            </a:r>
            <a:r>
              <a:rPr lang="fr-FR" sz="2800" dirty="0" smtClean="0">
                <a:latin typeface="Comic Sans MS" panose="030F0702030302020204" pitchFamily="66" charset="0"/>
              </a:rPr>
              <a:t> 2021 has </a:t>
            </a:r>
            <a:r>
              <a:rPr lang="fr-FR" sz="2800" dirty="0" err="1" smtClean="0">
                <a:latin typeface="Comic Sans MS" panose="030F0702030302020204" pitchFamily="66" charset="0"/>
              </a:rPr>
              <a:t>seen</a:t>
            </a:r>
            <a:r>
              <a:rPr lang="fr-FR" sz="2800" dirty="0" smtClean="0">
                <a:latin typeface="Comic Sans MS" panose="030F0702030302020204" pitchFamily="66" charset="0"/>
              </a:rPr>
              <a:t> lots of </a:t>
            </a:r>
            <a:r>
              <a:rPr lang="fr-FR" sz="2800" dirty="0" err="1" smtClean="0">
                <a:latin typeface="Comic Sans MS" panose="030F0702030302020204" pitchFamily="66" charset="0"/>
              </a:rPr>
              <a:t>exciting</a:t>
            </a:r>
            <a:r>
              <a:rPr lang="fr-FR" sz="2800" dirty="0" smtClean="0">
                <a:latin typeface="Comic Sans MS" panose="030F0702030302020204" pitchFamily="66" charset="0"/>
              </a:rPr>
              <a:t> sports </a:t>
            </a:r>
            <a:r>
              <a:rPr lang="fr-FR" sz="2800" dirty="0" err="1" smtClean="0">
                <a:latin typeface="Comic Sans MS" panose="030F0702030302020204" pitchFamily="66" charset="0"/>
              </a:rPr>
              <a:t>events</a:t>
            </a:r>
            <a:r>
              <a:rPr lang="fr-FR" sz="2800" dirty="0" smtClean="0">
                <a:latin typeface="Comic Sans MS" panose="030F0702030302020204" pitchFamily="66" charset="0"/>
              </a:rPr>
              <a:t> </a:t>
            </a:r>
            <a:r>
              <a:rPr lang="fr-FR" sz="2800" dirty="0" err="1" smtClean="0">
                <a:latin typeface="Comic Sans MS" panose="030F0702030302020204" pitchFamily="66" charset="0"/>
              </a:rPr>
              <a:t>including</a:t>
            </a:r>
            <a:r>
              <a:rPr lang="fr-FR" sz="2800" dirty="0" smtClean="0">
                <a:latin typeface="Comic Sans MS" panose="030F0702030302020204" pitchFamily="66" charset="0"/>
              </a:rPr>
              <a:t>…</a:t>
            </a:r>
          </a:p>
          <a:p>
            <a:endParaRPr lang="fr-FR" sz="2800" b="0" i="0" dirty="0">
              <a:effectLst/>
              <a:latin typeface="Comic Sans MS" panose="030F0702030302020204" pitchFamily="66" charset="0"/>
            </a:endParaRPr>
          </a:p>
          <a:p>
            <a:r>
              <a:rPr lang="fr-FR" sz="2800" dirty="0" smtClean="0">
                <a:latin typeface="Comic Sans MS" panose="030F0702030302020204" pitchFamily="66" charset="0"/>
              </a:rPr>
              <a:t>le cyclisme (Tour de France)</a:t>
            </a:r>
          </a:p>
          <a:p>
            <a:r>
              <a:rPr lang="fr-FR" sz="2800" b="0" i="0" dirty="0" smtClean="0">
                <a:effectLst/>
                <a:latin typeface="Comic Sans MS" panose="030F0702030302020204" pitchFamily="66" charset="0"/>
              </a:rPr>
              <a:t>le tennis (Wimbledon)</a:t>
            </a:r>
          </a:p>
          <a:p>
            <a:r>
              <a:rPr lang="fr-FR" sz="2800" dirty="0" smtClean="0">
                <a:latin typeface="Comic Sans MS" panose="030F0702030302020204" pitchFamily="66" charset="0"/>
              </a:rPr>
              <a:t>le football (Euro 2020)</a:t>
            </a:r>
          </a:p>
          <a:p>
            <a:endParaRPr lang="fr-FR" sz="2800" b="0" i="0" dirty="0">
              <a:effectLst/>
              <a:latin typeface="Comic Sans MS" panose="030F0702030302020204" pitchFamily="66" charset="0"/>
            </a:endParaRPr>
          </a:p>
          <a:p>
            <a:r>
              <a:rPr lang="fr-FR" sz="2800" dirty="0" err="1" smtClean="0">
                <a:latin typeface="Comic Sans MS" panose="030F0702030302020204" pitchFamily="66" charset="0"/>
              </a:rPr>
              <a:t>What</a:t>
            </a:r>
            <a:r>
              <a:rPr lang="fr-FR" sz="2800" dirty="0" smtClean="0">
                <a:latin typeface="Comic Sans MS" panose="030F0702030302020204" pitchFamily="66" charset="0"/>
              </a:rPr>
              <a:t> </a:t>
            </a:r>
            <a:r>
              <a:rPr lang="fr-FR" sz="2800" dirty="0" err="1" smtClean="0">
                <a:latin typeface="Comic Sans MS" panose="030F0702030302020204" pitchFamily="66" charset="0"/>
              </a:rPr>
              <a:t>is</a:t>
            </a:r>
            <a:r>
              <a:rPr lang="fr-FR" sz="2800" dirty="0" smtClean="0">
                <a:latin typeface="Comic Sans MS" panose="030F0702030302020204" pitchFamily="66" charset="0"/>
              </a:rPr>
              <a:t> </a:t>
            </a:r>
            <a:r>
              <a:rPr lang="fr-FR" sz="2800" dirty="0" err="1" smtClean="0">
                <a:latin typeface="Comic Sans MS" panose="030F0702030302020204" pitchFamily="66" charset="0"/>
              </a:rPr>
              <a:t>coming</a:t>
            </a:r>
            <a:r>
              <a:rPr lang="fr-FR" sz="2800" dirty="0" smtClean="0">
                <a:latin typeface="Comic Sans MS" panose="030F0702030302020204" pitchFamily="66" charset="0"/>
              </a:rPr>
              <a:t> </a:t>
            </a:r>
            <a:r>
              <a:rPr lang="fr-FR" sz="2800" dirty="0" err="1" smtClean="0">
                <a:latin typeface="Comic Sans MS" panose="030F0702030302020204" pitchFamily="66" charset="0"/>
              </a:rPr>
              <a:t>next</a:t>
            </a:r>
            <a:r>
              <a:rPr lang="fr-FR" sz="2800" dirty="0" smtClean="0">
                <a:latin typeface="Comic Sans MS" panose="030F0702030302020204" pitchFamily="66" charset="0"/>
              </a:rPr>
              <a:t>?</a:t>
            </a:r>
            <a:endParaRPr lang="fr-FR" sz="2800" b="0" i="0" dirty="0">
              <a:effectLst/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44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46121" y="3651275"/>
            <a:ext cx="974657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3200" dirty="0" smtClean="0">
                <a:latin typeface="Comic Sans MS" panose="030F0702030302020204" pitchFamily="66" charset="0"/>
              </a:rPr>
              <a:t>The Olympic </a:t>
            </a:r>
            <a:r>
              <a:rPr lang="fr-FR" sz="3200" dirty="0" err="1" smtClean="0">
                <a:latin typeface="Comic Sans MS" panose="030F0702030302020204" pitchFamily="66" charset="0"/>
              </a:rPr>
              <a:t>games</a:t>
            </a:r>
            <a:r>
              <a:rPr lang="fr-FR" sz="3200" dirty="0" smtClean="0">
                <a:latin typeface="Comic Sans MS" panose="030F0702030302020204" pitchFamily="66" charset="0"/>
              </a:rPr>
              <a:t> </a:t>
            </a:r>
            <a:r>
              <a:rPr lang="fr-FR" sz="3200" dirty="0" err="1" smtClean="0">
                <a:latin typeface="Comic Sans MS" panose="030F0702030302020204" pitchFamily="66" charset="0"/>
              </a:rPr>
              <a:t>will</a:t>
            </a:r>
            <a:r>
              <a:rPr lang="fr-FR" sz="3200" dirty="0" smtClean="0">
                <a:latin typeface="Comic Sans MS" panose="030F0702030302020204" pitchFamily="66" charset="0"/>
              </a:rPr>
              <a:t> </a:t>
            </a:r>
            <a:r>
              <a:rPr lang="fr-FR" sz="3200" dirty="0" err="1" smtClean="0">
                <a:latin typeface="Comic Sans MS" panose="030F0702030302020204" pitchFamily="66" charset="0"/>
              </a:rPr>
              <a:t>begin</a:t>
            </a:r>
            <a:r>
              <a:rPr lang="fr-FR" sz="3200" dirty="0" smtClean="0">
                <a:latin typeface="Comic Sans MS" panose="030F0702030302020204" pitchFamily="66" charset="0"/>
              </a:rPr>
              <a:t> on Friday 23rd July.</a:t>
            </a:r>
          </a:p>
          <a:p>
            <a:pPr algn="ctr"/>
            <a:r>
              <a:rPr lang="fr-FR" sz="3200" dirty="0" err="1" smtClean="0">
                <a:latin typeface="Comic Sans MS" panose="030F0702030302020204" pitchFamily="66" charset="0"/>
              </a:rPr>
              <a:t>They</a:t>
            </a:r>
            <a:r>
              <a:rPr lang="fr-FR" sz="3200" dirty="0" smtClean="0">
                <a:latin typeface="Comic Sans MS" panose="030F0702030302020204" pitchFamily="66" charset="0"/>
              </a:rPr>
              <a:t> </a:t>
            </a:r>
            <a:r>
              <a:rPr lang="fr-FR" sz="3200" dirty="0" err="1" smtClean="0">
                <a:latin typeface="Comic Sans MS" panose="030F0702030302020204" pitchFamily="66" charset="0"/>
              </a:rPr>
              <a:t>take</a:t>
            </a:r>
            <a:r>
              <a:rPr lang="fr-FR" sz="3200" dirty="0" smtClean="0">
                <a:latin typeface="Comic Sans MS" panose="030F0702030302020204" pitchFamily="66" charset="0"/>
              </a:rPr>
              <a:t> place in Tokyo, </a:t>
            </a:r>
          </a:p>
          <a:p>
            <a:pPr algn="ctr"/>
            <a:r>
              <a:rPr lang="fr-FR" sz="3200" dirty="0" smtClean="0">
                <a:latin typeface="Comic Sans MS" panose="030F0702030302020204" pitchFamily="66" charset="0"/>
              </a:rPr>
              <a:t>the capital of </a:t>
            </a:r>
            <a:r>
              <a:rPr lang="fr-FR" sz="3200" dirty="0" err="1" smtClean="0">
                <a:latin typeface="Comic Sans MS" panose="030F0702030302020204" pitchFamily="66" charset="0"/>
              </a:rPr>
              <a:t>Japan</a:t>
            </a:r>
            <a:r>
              <a:rPr lang="fr-FR" sz="3200" dirty="0" smtClean="0">
                <a:latin typeface="Comic Sans MS" panose="030F0702030302020204" pitchFamily="66" charset="0"/>
              </a:rPr>
              <a:t>.</a:t>
            </a:r>
            <a:endParaRPr lang="fr-FR" sz="3200" b="0" i="0" dirty="0">
              <a:effectLst/>
              <a:latin typeface="Comic Sans MS" panose="030F0702030302020204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73586" y="5576054"/>
            <a:ext cx="74494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https://</a:t>
            </a:r>
            <a:r>
              <a:rPr lang="en-GB" sz="2400" dirty="0">
                <a:latin typeface="Comic Sans MS" panose="030F0702030302020204" pitchFamily="66" charset="0"/>
                <a:hlinkClick r:id="rId2"/>
              </a:rPr>
              <a:t>www.youtube.com/watch?v=H7ILmvOx6zY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6" name="Picture 4" descr="2020 Summer Olympics - Wikiped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896" y="216131"/>
            <a:ext cx="2089046" cy="3170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0246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2244" t="21163" r="30624" b="9392"/>
          <a:stretch/>
        </p:blipFill>
        <p:spPr>
          <a:xfrm>
            <a:off x="2802368" y="236669"/>
            <a:ext cx="4537463" cy="310089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712092" y="3701534"/>
            <a:ext cx="48894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latin typeface="Comic Sans MS" panose="030F0702030302020204" pitchFamily="66" charset="0"/>
              </a:rPr>
              <a:t>du 23 juillet au 8 août </a:t>
            </a:r>
            <a:r>
              <a:rPr lang="fr-FR" sz="2800" dirty="0" smtClean="0">
                <a:latin typeface="Comic Sans MS" panose="030F0702030302020204" pitchFamily="66" charset="0"/>
              </a:rPr>
              <a:t>2021</a:t>
            </a:r>
            <a:endParaRPr lang="fr-FR" sz="2800" b="0" i="0" dirty="0">
              <a:effectLst/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3511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27132" y="318254"/>
            <a:ext cx="9740167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0" i="0" dirty="0" smtClean="0">
                <a:effectLst/>
                <a:latin typeface="Comic Sans MS" panose="030F0702030302020204" pitchFamily="66" charset="0"/>
              </a:rPr>
              <a:t>Où se déroulent les Jeux Olympiques cet été?</a:t>
            </a:r>
            <a:r>
              <a:rPr lang="fr-FR" sz="2800" dirty="0">
                <a:latin typeface="Comic Sans MS" panose="030F0702030302020204" pitchFamily="66" charset="0"/>
              </a:rPr>
              <a:t> </a:t>
            </a:r>
            <a:endParaRPr lang="fr-FR" sz="2800" dirty="0" smtClean="0">
              <a:latin typeface="Comic Sans MS" panose="030F0702030302020204" pitchFamily="66" charset="0"/>
            </a:endParaRPr>
          </a:p>
          <a:p>
            <a:r>
              <a:rPr lang="fr-FR" sz="2800" i="1" dirty="0" err="1" smtClean="0">
                <a:latin typeface="Comic Sans MS" panose="030F0702030302020204" pitchFamily="66" charset="0"/>
              </a:rPr>
              <a:t>Where</a:t>
            </a:r>
            <a:r>
              <a:rPr lang="fr-FR" sz="2800" i="1" dirty="0" smtClean="0">
                <a:latin typeface="Comic Sans MS" panose="030F0702030302020204" pitchFamily="66" charset="0"/>
              </a:rPr>
              <a:t> </a:t>
            </a:r>
            <a:r>
              <a:rPr lang="fr-FR" sz="2800" i="1" dirty="0">
                <a:latin typeface="Comic Sans MS" panose="030F0702030302020204" pitchFamily="66" charset="0"/>
              </a:rPr>
              <a:t>are the Olympic </a:t>
            </a:r>
            <a:r>
              <a:rPr lang="fr-FR" sz="2800" i="1" dirty="0" err="1">
                <a:latin typeface="Comic Sans MS" panose="030F0702030302020204" pitchFamily="66" charset="0"/>
              </a:rPr>
              <a:t>Games</a:t>
            </a:r>
            <a:r>
              <a:rPr lang="fr-FR" sz="2800" i="1" dirty="0">
                <a:latin typeface="Comic Sans MS" panose="030F0702030302020204" pitchFamily="66" charset="0"/>
              </a:rPr>
              <a:t> </a:t>
            </a:r>
            <a:r>
              <a:rPr lang="fr-FR" sz="2800" i="1" dirty="0" err="1">
                <a:latin typeface="Comic Sans MS" panose="030F0702030302020204" pitchFamily="66" charset="0"/>
              </a:rPr>
              <a:t>taking</a:t>
            </a:r>
            <a:r>
              <a:rPr lang="fr-FR" sz="2800" i="1" dirty="0">
                <a:latin typeface="Comic Sans MS" panose="030F0702030302020204" pitchFamily="66" charset="0"/>
              </a:rPr>
              <a:t> place </a:t>
            </a:r>
            <a:r>
              <a:rPr lang="fr-FR" sz="2800" i="1" dirty="0" err="1">
                <a:latin typeface="Comic Sans MS" panose="030F0702030302020204" pitchFamily="66" charset="0"/>
              </a:rPr>
              <a:t>this</a:t>
            </a:r>
            <a:r>
              <a:rPr lang="fr-FR" sz="2800" i="1" dirty="0">
                <a:latin typeface="Comic Sans MS" panose="030F0702030302020204" pitchFamily="66" charset="0"/>
              </a:rPr>
              <a:t> </a:t>
            </a:r>
            <a:r>
              <a:rPr lang="fr-FR" sz="2800" i="1" dirty="0" err="1">
                <a:latin typeface="Comic Sans MS" panose="030F0702030302020204" pitchFamily="66" charset="0"/>
              </a:rPr>
              <a:t>summer</a:t>
            </a:r>
            <a:r>
              <a:rPr lang="fr-FR" sz="2800" i="1" dirty="0">
                <a:latin typeface="Comic Sans MS" panose="030F0702030302020204" pitchFamily="66" charset="0"/>
              </a:rPr>
              <a:t>?</a:t>
            </a:r>
          </a:p>
          <a:p>
            <a:endParaRPr lang="fr-FR" sz="2800" b="0" i="0" dirty="0">
              <a:effectLst/>
              <a:latin typeface="Comic Sans MS" panose="030F0702030302020204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55921" y="5009020"/>
            <a:ext cx="31566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 smtClean="0">
                <a:latin typeface="Comic Sans MS" panose="030F0702030302020204" pitchFamily="66" charset="0"/>
              </a:rPr>
              <a:t>à Tokyo, au Japon</a:t>
            </a:r>
            <a:endParaRPr lang="fr-FR" sz="2800" b="0" i="0" dirty="0">
              <a:effectLst/>
              <a:latin typeface="Comic Sans MS" panose="030F0702030302020204" pitchFamily="66" charset="0"/>
            </a:endParaRPr>
          </a:p>
        </p:txBody>
      </p:sp>
      <p:pic>
        <p:nvPicPr>
          <p:cNvPr id="5" name="Picture 4" descr="2020 Summer Olympics - Wikiped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3016" y="1733204"/>
            <a:ext cx="2101690" cy="3189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0775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62306" y="165567"/>
            <a:ext cx="28648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 smtClean="0">
                <a:latin typeface="Comic Sans MS" panose="030F0702030302020204" pitchFamily="66" charset="0"/>
              </a:rPr>
              <a:t>Tokyo, au Japon</a:t>
            </a:r>
            <a:endParaRPr lang="fr-FR" sz="2800" b="0" i="0" dirty="0">
              <a:effectLst/>
              <a:latin typeface="Comic Sans MS" panose="030F0702030302020204" pitchFamily="66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="" xmlns:a16="http://schemas.microsoft.com/office/drawing/2014/main" id="{040B2FB1-1615-8748-B406-C4F9473B0E09}"/>
              </a:ext>
            </a:extLst>
          </p:cNvPr>
          <p:cNvSpPr txBox="1">
            <a:spLocks/>
          </p:cNvSpPr>
          <p:nvPr/>
        </p:nvSpPr>
        <p:spPr>
          <a:xfrm>
            <a:off x="2265696" y="4307027"/>
            <a:ext cx="7443569" cy="173704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3600" baseline="30000" dirty="0" smtClean="0">
                <a:latin typeface="Comic Sans MS" panose="030F0702030302020204" pitchFamily="66" charset="0"/>
                <a:ea typeface="ヒラギノ角ゴ Pro W3" panose="020B0300000000000000" pitchFamily="34" charset="-128"/>
              </a:rPr>
              <a:t>The 2020 Tokyo Olympics were postponed until 2021 because of COVID.</a:t>
            </a:r>
          </a:p>
          <a:p>
            <a:endParaRPr lang="en-US" altLang="en-US" sz="3600" baseline="30000" dirty="0" smtClean="0">
              <a:latin typeface="Comic Sans MS" panose="030F0702030302020204" pitchFamily="66" charset="0"/>
              <a:ea typeface="ヒラギノ角ゴ Pro W3" panose="020B0300000000000000" pitchFamily="34" charset="-128"/>
            </a:endParaRPr>
          </a:p>
          <a:p>
            <a:r>
              <a:rPr lang="en-US" altLang="en-US" sz="3600" baseline="30000" dirty="0" smtClean="0">
                <a:latin typeface="Comic Sans MS" panose="030F0702030302020204" pitchFamily="66" charset="0"/>
                <a:ea typeface="ヒラギノ角ゴ Pro W3" panose="020B0300000000000000" pitchFamily="34" charset="-128"/>
              </a:rPr>
              <a:t>French people refer to the Olympics as ‘Les </a:t>
            </a:r>
            <a:r>
              <a:rPr lang="en-US" altLang="en-US" sz="3600" baseline="30000" dirty="0" err="1" smtClean="0">
                <a:latin typeface="Comic Sans MS" panose="030F0702030302020204" pitchFamily="66" charset="0"/>
                <a:ea typeface="ヒラギノ角ゴ Pro W3" panose="020B0300000000000000" pitchFamily="34" charset="-128"/>
              </a:rPr>
              <a:t>Jeux</a:t>
            </a:r>
            <a:r>
              <a:rPr lang="en-US" altLang="en-US" sz="3600" baseline="30000" dirty="0" smtClean="0">
                <a:latin typeface="Comic Sans MS" panose="030F0702030302020204" pitchFamily="66" charset="0"/>
                <a:ea typeface="ヒラギノ角ゴ Pro W3" panose="020B0300000000000000" pitchFamily="34" charset="-128"/>
              </a:rPr>
              <a:t> </a:t>
            </a:r>
            <a:r>
              <a:rPr lang="en-US" altLang="en-US" sz="3600" baseline="30000" dirty="0" err="1" smtClean="0">
                <a:latin typeface="Comic Sans MS" panose="030F0702030302020204" pitchFamily="66" charset="0"/>
                <a:ea typeface="ヒラギノ角ゴ Pro W3" panose="020B0300000000000000" pitchFamily="34" charset="-128"/>
              </a:rPr>
              <a:t>Olympiques</a:t>
            </a:r>
            <a:r>
              <a:rPr lang="en-US" altLang="en-US" sz="3600" baseline="30000" dirty="0" smtClean="0">
                <a:latin typeface="Comic Sans MS" panose="030F0702030302020204" pitchFamily="66" charset="0"/>
                <a:ea typeface="ヒラギノ角ゴ Pro W3" panose="020B0300000000000000" pitchFamily="34" charset="-128"/>
              </a:rPr>
              <a:t>’ (the Olympic Games) or simply as ‘Les J.O.’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en-US" baseline="30000" dirty="0">
              <a:ea typeface="ヒラギノ角ゴ Pro W3" panose="020B0300000000000000" pitchFamily="34" charset="-128"/>
            </a:endParaRPr>
          </a:p>
        </p:txBody>
      </p:sp>
      <p:pic>
        <p:nvPicPr>
          <p:cNvPr id="6146" name="Picture 2" descr="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322" y="1004747"/>
            <a:ext cx="5793241" cy="2885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2020 Summer Olympics - Wikiped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7016" y="590204"/>
            <a:ext cx="1305282" cy="1980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9140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France-map-from-festivals-colour.jpg">
            <a:extLst>
              <a:ext uri="{FF2B5EF4-FFF2-40B4-BE49-F238E27FC236}">
                <a16:creationId xmlns="" xmlns:a16="http://schemas.microsoft.com/office/drawing/2014/main" id="{926E0E9B-A1BD-0E47-8192-44C3E3B655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413" y="1600201"/>
            <a:ext cx="4132262" cy="41322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5">
            <a:extLst>
              <a:ext uri="{FF2B5EF4-FFF2-40B4-BE49-F238E27FC236}">
                <a16:creationId xmlns="" xmlns:a16="http://schemas.microsoft.com/office/drawing/2014/main" id="{95A44688-878B-A045-916E-01B97E8CBD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9938" y="2905154"/>
            <a:ext cx="155546" cy="155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4" name="TextBox 9">
            <a:extLst>
              <a:ext uri="{FF2B5EF4-FFF2-40B4-BE49-F238E27FC236}">
                <a16:creationId xmlns="" xmlns:a16="http://schemas.microsoft.com/office/drawing/2014/main" id="{9AC76018-D43F-404A-B787-A09C390AD5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25427" y="3165880"/>
            <a:ext cx="914400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/>
              <a:t>Paris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="" xmlns:a16="http://schemas.microsoft.com/office/drawing/2014/main" id="{65F24FB5-FEF9-B84E-AFE8-A0CC3A60AFBF}"/>
              </a:ext>
            </a:extLst>
          </p:cNvPr>
          <p:cNvSpPr txBox="1">
            <a:spLocks/>
          </p:cNvSpPr>
          <p:nvPr/>
        </p:nvSpPr>
        <p:spPr>
          <a:xfrm>
            <a:off x="1327266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dirty="0" smtClean="0">
                <a:solidFill>
                  <a:srgbClr val="0000FF"/>
                </a:solidFill>
                <a:latin typeface="Comic Sans MS" panose="030F0702030302020204" pitchFamily="66" charset="0"/>
                <a:ea typeface="ヒラギノ角ゴ Pro W3" panose="020B0300000000000000" pitchFamily="34" charset="-128"/>
              </a:rPr>
              <a:t>Le JO </a:t>
            </a:r>
            <a:r>
              <a:rPr lang="en-US" altLang="en-US" dirty="0" err="1" smtClean="0">
                <a:solidFill>
                  <a:srgbClr val="0000FF"/>
                </a:solidFill>
                <a:latin typeface="Comic Sans MS" panose="030F0702030302020204" pitchFamily="66" charset="0"/>
                <a:ea typeface="ヒラギノ角ゴ Pro W3" panose="020B0300000000000000" pitchFamily="34" charset="-128"/>
              </a:rPr>
              <a:t>en</a:t>
            </a:r>
            <a:r>
              <a:rPr lang="en-US" altLang="en-US" dirty="0" smtClean="0">
                <a:solidFill>
                  <a:srgbClr val="0000FF"/>
                </a:solidFill>
                <a:latin typeface="Comic Sans MS" panose="030F0702030302020204" pitchFamily="66" charset="0"/>
                <a:ea typeface="ヒラギノ角ゴ Pro W3" panose="020B0300000000000000" pitchFamily="34" charset="-128"/>
              </a:rPr>
              <a:t> France et </a:t>
            </a:r>
            <a:r>
              <a:rPr lang="en-US" altLang="en-US" dirty="0" err="1" smtClean="0">
                <a:solidFill>
                  <a:srgbClr val="0000FF"/>
                </a:solidFill>
                <a:latin typeface="Comic Sans MS" panose="030F0702030302020204" pitchFamily="66" charset="0"/>
                <a:ea typeface="ヒラギノ角ゴ Pro W3" panose="020B0300000000000000" pitchFamily="34" charset="-128"/>
              </a:rPr>
              <a:t>en</a:t>
            </a:r>
            <a:r>
              <a:rPr lang="en-US" altLang="en-US" dirty="0" smtClean="0">
                <a:solidFill>
                  <a:srgbClr val="0000FF"/>
                </a:solidFill>
                <a:latin typeface="Comic Sans MS" panose="030F0702030302020204" pitchFamily="66" charset="0"/>
                <a:ea typeface="ヒラギノ角ゴ Pro W3" panose="020B0300000000000000" pitchFamily="34" charset="-128"/>
              </a:rPr>
              <a:t> </a:t>
            </a:r>
            <a:r>
              <a:rPr lang="en-US" altLang="en-US" dirty="0" err="1" smtClean="0">
                <a:solidFill>
                  <a:srgbClr val="0000FF"/>
                </a:solidFill>
                <a:latin typeface="Comic Sans MS" panose="030F0702030302020204" pitchFamily="66" charset="0"/>
                <a:ea typeface="ヒラギノ角ゴ Pro W3" panose="020B0300000000000000" pitchFamily="34" charset="-128"/>
              </a:rPr>
              <a:t>Angleterre</a:t>
            </a:r>
            <a:endParaRPr lang="en-US" altLang="en-US" dirty="0">
              <a:solidFill>
                <a:srgbClr val="0000FF"/>
              </a:solidFill>
              <a:latin typeface="Comic Sans MS" panose="030F0702030302020204" pitchFamily="66" charset="0"/>
              <a:ea typeface="ヒラギノ角ゴ Pro W3" panose="020B0300000000000000" pitchFamily="34" charset="-128"/>
            </a:endParaRPr>
          </a:p>
        </p:txBody>
      </p:sp>
      <p:pic>
        <p:nvPicPr>
          <p:cNvPr id="16" name="Picture 5">
            <a:extLst>
              <a:ext uri="{FF2B5EF4-FFF2-40B4-BE49-F238E27FC236}">
                <a16:creationId xmlns="" xmlns:a16="http://schemas.microsoft.com/office/drawing/2014/main" id="{95A44688-878B-A045-916E-01B97E8CBD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7760942" y="1824269"/>
            <a:ext cx="152774" cy="152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7958047" y="1664916"/>
            <a:ext cx="1342099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2800" dirty="0" err="1" smtClean="0"/>
              <a:t>Londres</a:t>
            </a:r>
            <a:endParaRPr lang="en-US" altLang="en-US" sz="2800" dirty="0"/>
          </a:p>
        </p:txBody>
      </p:sp>
      <p:sp>
        <p:nvSpPr>
          <p:cNvPr id="19" name="Rectangle 18"/>
          <p:cNvSpPr/>
          <p:nvPr/>
        </p:nvSpPr>
        <p:spPr>
          <a:xfrm>
            <a:off x="650536" y="1307468"/>
            <a:ext cx="5368777" cy="2677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 smtClean="0">
                <a:latin typeface="Comic Sans MS" panose="030F0702030302020204" pitchFamily="66" charset="0"/>
              </a:rPr>
              <a:t>Les JO de 1908, 1948 et 2012:</a:t>
            </a:r>
          </a:p>
          <a:p>
            <a:r>
              <a:rPr lang="fr-FR" sz="2800" b="0" i="0" dirty="0" smtClean="0">
                <a:effectLst/>
                <a:latin typeface="Comic Sans MS" panose="030F0702030302020204" pitchFamily="66" charset="0"/>
              </a:rPr>
              <a:t>Londres</a:t>
            </a:r>
          </a:p>
          <a:p>
            <a:r>
              <a:rPr lang="fr-FR" sz="2800" b="0" i="0" dirty="0" smtClean="0">
                <a:effectLst/>
                <a:latin typeface="Comic Sans MS" panose="030F0702030302020204" pitchFamily="66" charset="0"/>
              </a:rPr>
              <a:t>et en 1900 et 1924: Paris</a:t>
            </a:r>
          </a:p>
          <a:p>
            <a:endParaRPr lang="fr-FR" sz="2800" dirty="0">
              <a:latin typeface="Comic Sans MS" panose="030F0702030302020204" pitchFamily="66" charset="0"/>
            </a:endParaRPr>
          </a:p>
          <a:p>
            <a:endParaRPr lang="fr-FR" sz="2800" b="0" i="0" dirty="0" smtClean="0">
              <a:effectLst/>
              <a:latin typeface="Comic Sans MS" panose="030F0702030302020204" pitchFamily="66" charset="0"/>
            </a:endParaRPr>
          </a:p>
          <a:p>
            <a:r>
              <a:rPr lang="fr-FR" sz="2800" dirty="0" smtClean="0">
                <a:latin typeface="Comic Sans MS" panose="030F0702030302020204" pitchFamily="66" charset="0"/>
              </a:rPr>
              <a:t>Et en 2024….</a:t>
            </a:r>
            <a:endParaRPr lang="fr-FR" sz="2800" b="0" i="0" dirty="0">
              <a:effectLst/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4580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2024 Summer Olympics - Wikiped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3267" y="296487"/>
            <a:ext cx="4341336" cy="4941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006573" y="5488770"/>
            <a:ext cx="77796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dirty="0" smtClean="0">
                <a:latin typeface="Comic Sans MS" panose="030F0702030302020204" pitchFamily="66" charset="0"/>
              </a:rPr>
              <a:t>les Jeux Olympiques seront à Paris!</a:t>
            </a:r>
            <a:endParaRPr lang="fr-FR" sz="3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6765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469</Words>
  <Application>Microsoft Office PowerPoint</Application>
  <PresentationFormat>Widescreen</PresentationFormat>
  <Paragraphs>104</Paragraphs>
  <Slides>26</Slides>
  <Notes>1</Notes>
  <HiddenSlides>0</HiddenSlides>
  <MMClips>11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Aeonik</vt:lpstr>
      <vt:lpstr>Arial</vt:lpstr>
      <vt:lpstr>Calibri</vt:lpstr>
      <vt:lpstr>Calibri Light</vt:lpstr>
      <vt:lpstr>Comic Sans MS</vt:lpstr>
      <vt:lpstr>Roboto</vt:lpstr>
      <vt:lpstr>Times New Roman</vt:lpstr>
      <vt:lpstr>ヒラギノ角ゴ Pro W3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Kate Taylor</dc:creator>
  <cp:lastModifiedBy>Kate Taylor</cp:lastModifiedBy>
  <cp:revision>15</cp:revision>
  <dcterms:created xsi:type="dcterms:W3CDTF">2021-07-07T13:34:42Z</dcterms:created>
  <dcterms:modified xsi:type="dcterms:W3CDTF">2021-07-19T10:27:07Z</dcterms:modified>
</cp:coreProperties>
</file>