
<file path=[Content_Types].xml><?xml version="1.0" encoding="utf-8"?>
<Types xmlns="http://schemas.openxmlformats.org/package/2006/content-types">
  <Default Extension="png" ContentType="image/png"/>
  <Default Extension="jpeg" ContentType="image/jpeg"/>
  <Default Extension="m4a" ContentType="audio/mp4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3"/>
  </p:notesMasterIdLst>
  <p:sldIdLst>
    <p:sldId id="260" r:id="rId2"/>
    <p:sldId id="257" r:id="rId3"/>
    <p:sldId id="265" r:id="rId4"/>
    <p:sldId id="262" r:id="rId5"/>
    <p:sldId id="261" r:id="rId6"/>
    <p:sldId id="263" r:id="rId7"/>
    <p:sldId id="269" r:id="rId8"/>
    <p:sldId id="270" r:id="rId9"/>
    <p:sldId id="268" r:id="rId10"/>
    <p:sldId id="258" r:id="rId11"/>
    <p:sldId id="267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35" autoAdjust="0"/>
    <p:restoredTop sz="94660"/>
  </p:normalViewPr>
  <p:slideViewPr>
    <p:cSldViewPr snapToGrid="0">
      <p:cViewPr varScale="1">
        <p:scale>
          <a:sx n="63" d="100"/>
          <a:sy n="63" d="100"/>
        </p:scale>
        <p:origin x="318" y="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4FFB8F4-023E-4C53-AB5F-98EADEC222F3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DBEB87E-D6C7-48B3-BD79-E3183A8BA0E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10778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4BA883-B3AD-464F-BE2B-C730CCC76403}" type="slidenum">
              <a:rPr lang="en-GB" altLang="en-US" smtClean="0"/>
              <a:pPr/>
              <a:t>2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0668335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F34BA883-B3AD-464F-BE2B-C730CCC76403}" type="slidenum">
              <a:rPr lang="en-GB" altLang="en-US" smtClean="0"/>
              <a:pPr/>
              <a:t>4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72947556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GB" altLang="en-US" smtClean="0"/>
          </a:p>
        </p:txBody>
      </p:sp>
      <p:sp>
        <p:nvSpPr>
          <p:cNvPr id="6758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01011D8D-9AF5-4794-A1A3-E7942302B909}" type="slidenum">
              <a:rPr lang="en-GB" altLang="en-US" smtClean="0"/>
              <a:pPr/>
              <a:t>10</a:t>
            </a:fld>
            <a:endParaRPr lang="en-GB" altLang="en-US" smtClean="0"/>
          </a:p>
        </p:txBody>
      </p:sp>
    </p:spTree>
    <p:extLst>
      <p:ext uri="{BB962C8B-B14F-4D97-AF65-F5344CB8AC3E}">
        <p14:creationId xmlns:p14="http://schemas.microsoft.com/office/powerpoint/2010/main" val="24425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24612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23826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7524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46281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41575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938909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975217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74259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01327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08539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2707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A9F2B-3886-4878-9C46-ECC4A13AD039}" type="datetimeFigureOut">
              <a:rPr lang="en-GB" smtClean="0"/>
              <a:t>15/06/2021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27278-F672-4A09-BBE0-B18C32AE4FF5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89720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audio" Target="../media/media4.m4a"/><Relationship Id="rId13" Type="http://schemas.microsoft.com/office/2007/relationships/media" Target="../media/media7.m4a"/><Relationship Id="rId18" Type="http://schemas.openxmlformats.org/officeDocument/2006/relationships/audio" Target="../media/media9.m4a"/><Relationship Id="rId26" Type="http://schemas.openxmlformats.org/officeDocument/2006/relationships/image" Target="../media/image2.png"/><Relationship Id="rId3" Type="http://schemas.microsoft.com/office/2007/relationships/media" Target="../media/media2.m4a"/><Relationship Id="rId21" Type="http://schemas.microsoft.com/office/2007/relationships/media" Target="../media/media11.m4a"/><Relationship Id="rId34" Type="http://schemas.openxmlformats.org/officeDocument/2006/relationships/image" Target="../media/image11.png"/><Relationship Id="rId7" Type="http://schemas.microsoft.com/office/2007/relationships/media" Target="../media/media4.m4a"/><Relationship Id="rId12" Type="http://schemas.openxmlformats.org/officeDocument/2006/relationships/audio" Target="../media/media6.m4a"/><Relationship Id="rId17" Type="http://schemas.microsoft.com/office/2007/relationships/media" Target="../media/media9.m4a"/><Relationship Id="rId25" Type="http://schemas.openxmlformats.org/officeDocument/2006/relationships/image" Target="../media/image1.jpeg"/><Relationship Id="rId33" Type="http://schemas.openxmlformats.org/officeDocument/2006/relationships/image" Target="../media/image9.png"/><Relationship Id="rId2" Type="http://schemas.openxmlformats.org/officeDocument/2006/relationships/audio" Target="../media/media1.m4a"/><Relationship Id="rId16" Type="http://schemas.openxmlformats.org/officeDocument/2006/relationships/audio" Target="../media/media8.m4a"/><Relationship Id="rId20" Type="http://schemas.openxmlformats.org/officeDocument/2006/relationships/audio" Target="../media/media10.m4a"/><Relationship Id="rId29" Type="http://schemas.openxmlformats.org/officeDocument/2006/relationships/image" Target="../media/image10.jpeg"/><Relationship Id="rId1" Type="http://schemas.microsoft.com/office/2007/relationships/media" Target="../media/media1.m4a"/><Relationship Id="rId6" Type="http://schemas.openxmlformats.org/officeDocument/2006/relationships/audio" Target="../media/media3.m4a"/><Relationship Id="rId11" Type="http://schemas.microsoft.com/office/2007/relationships/media" Target="../media/media6.m4a"/><Relationship Id="rId24" Type="http://schemas.openxmlformats.org/officeDocument/2006/relationships/notesSlide" Target="../notesSlides/notesSlide1.xml"/><Relationship Id="rId32" Type="http://schemas.openxmlformats.org/officeDocument/2006/relationships/image" Target="../media/image8.png"/><Relationship Id="rId5" Type="http://schemas.microsoft.com/office/2007/relationships/media" Target="../media/media3.m4a"/><Relationship Id="rId15" Type="http://schemas.microsoft.com/office/2007/relationships/media" Target="../media/media8.m4a"/><Relationship Id="rId23" Type="http://schemas.openxmlformats.org/officeDocument/2006/relationships/slideLayout" Target="../slideLayouts/slideLayout7.xml"/><Relationship Id="rId28" Type="http://schemas.openxmlformats.org/officeDocument/2006/relationships/image" Target="../media/image4.jpeg"/><Relationship Id="rId10" Type="http://schemas.openxmlformats.org/officeDocument/2006/relationships/audio" Target="../media/media5.m4a"/><Relationship Id="rId19" Type="http://schemas.microsoft.com/office/2007/relationships/media" Target="../media/media10.m4a"/><Relationship Id="rId31" Type="http://schemas.openxmlformats.org/officeDocument/2006/relationships/image" Target="../media/image7.jpeg"/><Relationship Id="rId4" Type="http://schemas.openxmlformats.org/officeDocument/2006/relationships/audio" Target="../media/media2.m4a"/><Relationship Id="rId9" Type="http://schemas.microsoft.com/office/2007/relationships/media" Target="../media/media5.m4a"/><Relationship Id="rId14" Type="http://schemas.openxmlformats.org/officeDocument/2006/relationships/audio" Target="../media/media7.m4a"/><Relationship Id="rId22" Type="http://schemas.openxmlformats.org/officeDocument/2006/relationships/audio" Target="../media/media11.m4a"/><Relationship Id="rId27" Type="http://schemas.openxmlformats.org/officeDocument/2006/relationships/image" Target="../media/image3.jpeg"/><Relationship Id="rId30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pn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10" Type="http://schemas.openxmlformats.org/officeDocument/2006/relationships/image" Target="../media/image9.png"/><Relationship Id="rId4" Type="http://schemas.openxmlformats.org/officeDocument/2006/relationships/image" Target="../media/image3.jpeg"/><Relationship Id="rId9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11" Type="http://schemas.openxmlformats.org/officeDocument/2006/relationships/image" Target="../media/image9.png"/><Relationship Id="rId5" Type="http://schemas.openxmlformats.org/officeDocument/2006/relationships/image" Target="../media/image3.jpeg"/><Relationship Id="rId10" Type="http://schemas.openxmlformats.org/officeDocument/2006/relationships/image" Target="../media/image8.png"/><Relationship Id="rId4" Type="http://schemas.openxmlformats.org/officeDocument/2006/relationships/image" Target="../media/image2.png"/><Relationship Id="rId9" Type="http://schemas.openxmlformats.org/officeDocument/2006/relationships/image" Target="../media/image7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youtube.com/watch?v=LCEPGU63P1M" TargetMode="Externa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candy.com/site/resource.php?activity-code=23fec" TargetMode="External"/><Relationship Id="rId2" Type="http://schemas.openxmlformats.org/officeDocument/2006/relationships/hyperlink" Target="https://www.educandy.com/site/resource.php?activity-code=151e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ugby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8914"/>
            <a:ext cx="2376488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Clipart Badmin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700213"/>
            <a:ext cx="1897063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Image result for gymnastics kid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88913"/>
            <a:ext cx="1771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2700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Image result for playing football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508501"/>
            <a:ext cx="18002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Image result for playing basketball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797426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6" descr="Image result for playing tennis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7463"/>
            <a:ext cx="1600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9489" r="14372" b="9636"/>
          <a:stretch>
            <a:fillRect/>
          </a:stretch>
        </p:blipFill>
        <p:spPr bwMode="auto">
          <a:xfrm>
            <a:off x="5375276" y="4508500"/>
            <a:ext cx="22336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9489" r="13818" b="6683"/>
          <a:stretch>
            <a:fillRect/>
          </a:stretch>
        </p:blipFill>
        <p:spPr bwMode="auto">
          <a:xfrm>
            <a:off x="8040688" y="2349500"/>
            <a:ext cx="2087562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107" name="TextBox 1"/>
          <p:cNvSpPr txBox="1">
            <a:spLocks noChangeArrowheads="1"/>
          </p:cNvSpPr>
          <p:nvPr/>
        </p:nvSpPr>
        <p:spPr bwMode="auto">
          <a:xfrm>
            <a:off x="4583833" y="2780929"/>
            <a:ext cx="2663949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600" u="sng" dirty="0">
                <a:latin typeface="Comic Sans MS" panose="030F0702030302020204" pitchFamily="66" charset="0"/>
              </a:rPr>
              <a:t>Les Sports</a:t>
            </a:r>
            <a:endParaRPr lang="en-US" altLang="en-US" sz="3600" u="sng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638786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774825" y="549275"/>
          <a:ext cx="4249740" cy="4679952"/>
        </p:xfrm>
        <a:graphic>
          <a:graphicData uri="http://schemas.openxmlformats.org/drawingml/2006/table">
            <a:tbl>
              <a:tblPr/>
              <a:tblGrid>
                <a:gridCol w="354145"/>
                <a:gridCol w="354145"/>
                <a:gridCol w="354145"/>
                <a:gridCol w="354145"/>
                <a:gridCol w="354145"/>
                <a:gridCol w="354145"/>
                <a:gridCol w="354145"/>
                <a:gridCol w="354145"/>
                <a:gridCol w="354145"/>
                <a:gridCol w="354145"/>
                <a:gridCol w="354145"/>
                <a:gridCol w="354145"/>
              </a:tblGrid>
              <a:tr h="389996">
                <a:tc>
                  <a:txBody>
                    <a:bodyPr/>
                    <a:lstStyle/>
                    <a:p>
                      <a:r>
                        <a:rPr lang="en-GB" sz="1800" dirty="0"/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W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X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Q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G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F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Z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R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B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A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Q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E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N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L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U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P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T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S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  <a:tr h="389996">
                <a:tc>
                  <a:txBody>
                    <a:bodyPr/>
                    <a:lstStyle/>
                    <a:p>
                      <a:r>
                        <a:rPr lang="en-GB" sz="1800"/>
                        <a:t>C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V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I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O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K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H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J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Q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D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/>
                        <a:t>M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dirty="0"/>
                        <a:t>Y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66707" name="Rectangle 3"/>
          <p:cNvSpPr>
            <a:spLocks noChangeArrowheads="1"/>
          </p:cNvSpPr>
          <p:nvPr/>
        </p:nvSpPr>
        <p:spPr bwMode="auto">
          <a:xfrm>
            <a:off x="2927350" y="-9525"/>
            <a:ext cx="1512888" cy="40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u="sng">
                <a:solidFill>
                  <a:srgbClr val="000000"/>
                </a:solidFill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Les sports </a:t>
            </a:r>
            <a:endParaRPr lang="en-GB" altLang="en-US" sz="2000" u="sng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6670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9489" r="13818" b="6683"/>
          <a:stretch>
            <a:fillRect/>
          </a:stretch>
        </p:blipFill>
        <p:spPr bwMode="auto">
          <a:xfrm>
            <a:off x="4511675" y="-242888"/>
            <a:ext cx="1066800" cy="792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709" name="Picture 4" descr="Clipart Badmint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16050" y="1"/>
            <a:ext cx="539750" cy="85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710" name="Rectangle 2"/>
          <p:cNvSpPr>
            <a:spLocks noChangeArrowheads="1"/>
          </p:cNvSpPr>
          <p:nvPr/>
        </p:nvSpPr>
        <p:spPr bwMode="auto">
          <a:xfrm>
            <a:off x="1703388" y="5300663"/>
            <a:ext cx="4392612" cy="11985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badminton      le basket        le tennis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rugby	           le cyclisme	   le foot</a:t>
            </a:r>
            <a:endParaRPr lang="en-GB" altLang="en-US" sz="1600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1600" dirty="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gymnastique   la natation	  l’équitation</a:t>
            </a:r>
          </a:p>
        </p:txBody>
      </p:sp>
      <p:sp>
        <p:nvSpPr>
          <p:cNvPr id="7" name="TextBox 1"/>
          <p:cNvSpPr txBox="1">
            <a:spLocks noChangeArrowheads="1"/>
          </p:cNvSpPr>
          <p:nvPr/>
        </p:nvSpPr>
        <p:spPr bwMode="auto">
          <a:xfrm>
            <a:off x="8401089" y="371558"/>
            <a:ext cx="2663949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000" i="1" dirty="0" smtClean="0">
                <a:latin typeface="Comic Sans MS" panose="030F0702030302020204" pitchFamily="66" charset="0"/>
              </a:rPr>
              <a:t>Find the sports in the </a:t>
            </a:r>
            <a:r>
              <a:rPr lang="en-GB" altLang="en-US" sz="2000" i="1" dirty="0" err="1" smtClean="0">
                <a:latin typeface="Comic Sans MS" panose="030F0702030302020204" pitchFamily="66" charset="0"/>
              </a:rPr>
              <a:t>wordsearch</a:t>
            </a:r>
            <a:endParaRPr lang="en-US" altLang="en-US" sz="20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1934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4309" y="-134736"/>
            <a:ext cx="9633285" cy="7224965"/>
          </a:xfrm>
          <a:prstGeom prst="rect">
            <a:avLst/>
          </a:prstGeom>
        </p:spPr>
      </p:pic>
      <p:sp>
        <p:nvSpPr>
          <p:cNvPr id="3" name="TextBox 1"/>
          <p:cNvSpPr txBox="1">
            <a:spLocks noChangeArrowheads="1"/>
          </p:cNvSpPr>
          <p:nvPr/>
        </p:nvSpPr>
        <p:spPr bwMode="auto">
          <a:xfrm>
            <a:off x="9136166" y="545730"/>
            <a:ext cx="2663949" cy="2062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600" i="1" dirty="0" smtClean="0">
                <a:latin typeface="Comic Sans MS" panose="030F0702030302020204" pitchFamily="66" charset="0"/>
              </a:rPr>
              <a:t>Try playing this snakes and ladders game with someone at home! When you land on a square you have to say the correct phrase </a:t>
            </a:r>
            <a:r>
              <a:rPr lang="en-GB" altLang="en-US" sz="1600" i="1" dirty="0" err="1" smtClean="0">
                <a:latin typeface="Comic Sans MS" panose="030F0702030302020204" pitchFamily="66" charset="0"/>
              </a:rPr>
              <a:t>eg</a:t>
            </a:r>
            <a:r>
              <a:rPr lang="en-GB" altLang="en-US" sz="1600" i="1" dirty="0" smtClean="0">
                <a:latin typeface="Comic Sans MS" panose="030F0702030302020204" pitchFamily="66" charset="0"/>
              </a:rPr>
              <a:t> the first one is ‘</a:t>
            </a:r>
            <a:r>
              <a:rPr lang="en-GB" altLang="en-US" sz="1600" i="1" dirty="0" err="1" smtClean="0">
                <a:latin typeface="Comic Sans MS" panose="030F0702030302020204" pitchFamily="66" charset="0"/>
              </a:rPr>
              <a:t>J’aime</a:t>
            </a:r>
            <a:r>
              <a:rPr lang="en-GB" altLang="en-US" sz="1600" i="1" dirty="0" smtClean="0">
                <a:latin typeface="Comic Sans MS" panose="030F0702030302020204" pitchFamily="66" charset="0"/>
              </a:rPr>
              <a:t> le foot’.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600" i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3569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rugbyclipart"/>
          <p:cNvPicPr>
            <a:picLocks noChangeAspect="1" noChangeArrowheads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0"/>
            <a:ext cx="17986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Clipart Badminton"/>
          <p:cNvPicPr>
            <a:picLocks noChangeAspect="1" noChangeArrowheads="1"/>
          </p:cNvPicPr>
          <p:nvPr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628775"/>
            <a:ext cx="13335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Image result for gymnastics kids clipart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1916113"/>
            <a:ext cx="17748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0" descr="Related image"/>
          <p:cNvPicPr>
            <a:picLocks noChangeAspect="1" noChangeArrowheads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1" y="4321175"/>
            <a:ext cx="21685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2" descr="Image result for playing football clipart"/>
          <p:cNvPicPr>
            <a:picLocks noChangeAspect="1" noChangeArrowheads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789363"/>
            <a:ext cx="14430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4" descr="Image result for playing basketball clipart"/>
          <p:cNvPicPr>
            <a:picLocks noChangeAspect="1" noChangeArrowheads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229226"/>
            <a:ext cx="2003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6" descr="Image result for playing tennis clipart"/>
          <p:cNvPicPr>
            <a:picLocks noChangeAspect="1" noChangeArrowheads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4" y="2644775"/>
            <a:ext cx="1603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3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9489" r="14372" b="9636"/>
          <a:stretch>
            <a:fillRect/>
          </a:stretch>
        </p:blipFill>
        <p:spPr bwMode="auto">
          <a:xfrm>
            <a:off x="4464050" y="550863"/>
            <a:ext cx="22352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2"/>
          <p:cNvPicPr>
            <a:picLocks noChangeAspect="1" noChangeArrowheads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9489" r="13818" b="6683"/>
          <a:stretch>
            <a:fillRect/>
          </a:stretch>
        </p:blipFill>
        <p:spPr bwMode="auto">
          <a:xfrm>
            <a:off x="7608889" y="-171450"/>
            <a:ext cx="209232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TextBox 2"/>
          <p:cNvSpPr txBox="1">
            <a:spLocks noChangeArrowheads="1"/>
          </p:cNvSpPr>
          <p:nvPr/>
        </p:nvSpPr>
        <p:spPr bwMode="auto">
          <a:xfrm>
            <a:off x="7808914" y="1412876"/>
            <a:ext cx="289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la natation</a:t>
            </a:r>
          </a:p>
        </p:txBody>
      </p:sp>
      <p:sp>
        <p:nvSpPr>
          <p:cNvPr id="45068" name="TextBox 2"/>
          <p:cNvSpPr txBox="1">
            <a:spLocks noChangeArrowheads="1"/>
          </p:cNvSpPr>
          <p:nvPr/>
        </p:nvSpPr>
        <p:spPr bwMode="auto">
          <a:xfrm>
            <a:off x="4872038" y="34926"/>
            <a:ext cx="251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u="sng">
                <a:latin typeface="Comic Sans MS" panose="030F0702030302020204" pitchFamily="66" charset="0"/>
              </a:rPr>
              <a:t>Les sports</a:t>
            </a:r>
          </a:p>
        </p:txBody>
      </p:sp>
      <p:sp>
        <p:nvSpPr>
          <p:cNvPr id="45069" name="TextBox 2"/>
          <p:cNvSpPr txBox="1">
            <a:spLocks noChangeArrowheads="1"/>
          </p:cNvSpPr>
          <p:nvPr/>
        </p:nvSpPr>
        <p:spPr bwMode="auto">
          <a:xfrm>
            <a:off x="1774826" y="3357564"/>
            <a:ext cx="2589213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badminton</a:t>
            </a:r>
          </a:p>
        </p:txBody>
      </p:sp>
      <p:sp>
        <p:nvSpPr>
          <p:cNvPr id="45070" name="TextBox 2"/>
          <p:cNvSpPr txBox="1">
            <a:spLocks noChangeArrowheads="1"/>
          </p:cNvSpPr>
          <p:nvPr/>
        </p:nvSpPr>
        <p:spPr bwMode="auto">
          <a:xfrm>
            <a:off x="2351088" y="4797425"/>
            <a:ext cx="1985962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foot</a:t>
            </a:r>
          </a:p>
        </p:txBody>
      </p:sp>
      <p:sp>
        <p:nvSpPr>
          <p:cNvPr id="45071" name="TextBox 2"/>
          <p:cNvSpPr txBox="1">
            <a:spLocks noChangeArrowheads="1"/>
          </p:cNvSpPr>
          <p:nvPr/>
        </p:nvSpPr>
        <p:spPr bwMode="auto">
          <a:xfrm>
            <a:off x="2768373" y="6136821"/>
            <a:ext cx="1985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basket</a:t>
            </a:r>
          </a:p>
        </p:txBody>
      </p:sp>
      <p:sp>
        <p:nvSpPr>
          <p:cNvPr id="45072" name="TextBox 2"/>
          <p:cNvSpPr txBox="1">
            <a:spLocks noChangeArrowheads="1"/>
          </p:cNvSpPr>
          <p:nvPr/>
        </p:nvSpPr>
        <p:spPr bwMode="auto">
          <a:xfrm>
            <a:off x="4583114" y="2205039"/>
            <a:ext cx="2776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</a:t>
            </a:r>
            <a:r>
              <a:rPr lang="en-GB" altLang="en-US" sz="2800" dirty="0" err="1">
                <a:latin typeface="Comic Sans MS" panose="030F0702030302020204" pitchFamily="66" charset="0"/>
              </a:rPr>
              <a:t>cyclisme</a:t>
            </a:r>
            <a:endParaRPr lang="en-GB" altLang="en-US" sz="2800" dirty="0">
              <a:latin typeface="Comic Sans MS" panose="030F0702030302020204" pitchFamily="66" charset="0"/>
            </a:endParaRPr>
          </a:p>
        </p:txBody>
      </p:sp>
      <p:sp>
        <p:nvSpPr>
          <p:cNvPr id="45073" name="TextBox 2"/>
          <p:cNvSpPr txBox="1">
            <a:spLocks noChangeArrowheads="1"/>
          </p:cNvSpPr>
          <p:nvPr/>
        </p:nvSpPr>
        <p:spPr bwMode="auto">
          <a:xfrm>
            <a:off x="5070476" y="4681539"/>
            <a:ext cx="188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tennis</a:t>
            </a:r>
          </a:p>
        </p:txBody>
      </p:sp>
      <p:sp>
        <p:nvSpPr>
          <p:cNvPr id="45074" name="TextBox 2"/>
          <p:cNvSpPr txBox="1">
            <a:spLocks noChangeArrowheads="1"/>
          </p:cNvSpPr>
          <p:nvPr/>
        </p:nvSpPr>
        <p:spPr bwMode="auto">
          <a:xfrm>
            <a:off x="2759302" y="1177019"/>
            <a:ext cx="158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>
                <a:latin typeface="Comic Sans MS" panose="030F0702030302020204" pitchFamily="66" charset="0"/>
              </a:rPr>
              <a:t>le rugby</a:t>
            </a:r>
          </a:p>
        </p:txBody>
      </p:sp>
      <p:sp>
        <p:nvSpPr>
          <p:cNvPr id="45075" name="TextBox 2"/>
          <p:cNvSpPr txBox="1">
            <a:spLocks noChangeArrowheads="1"/>
          </p:cNvSpPr>
          <p:nvPr/>
        </p:nvSpPr>
        <p:spPr bwMode="auto">
          <a:xfrm>
            <a:off x="7824789" y="3933825"/>
            <a:ext cx="327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la gymnastique</a:t>
            </a:r>
          </a:p>
        </p:txBody>
      </p:sp>
      <p:sp>
        <p:nvSpPr>
          <p:cNvPr id="45076" name="TextBox 2"/>
          <p:cNvSpPr txBox="1">
            <a:spLocks noChangeArrowheads="1"/>
          </p:cNvSpPr>
          <p:nvPr/>
        </p:nvSpPr>
        <p:spPr bwMode="auto">
          <a:xfrm>
            <a:off x="8112126" y="6321426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l’équitation</a:t>
            </a:r>
          </a:p>
        </p:txBody>
      </p:sp>
      <p:sp>
        <p:nvSpPr>
          <p:cNvPr id="45077" name="TextBox 3"/>
          <p:cNvSpPr txBox="1">
            <a:spLocks noChangeArrowheads="1"/>
          </p:cNvSpPr>
          <p:nvPr/>
        </p:nvSpPr>
        <p:spPr bwMode="auto">
          <a:xfrm>
            <a:off x="5448301" y="5589589"/>
            <a:ext cx="20875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Comic Sans MS" panose="030F0702030302020204" pitchFamily="66" charset="0"/>
              </a:rPr>
              <a:t>J’aime ...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Comic Sans MS" panose="030F0702030302020204" pitchFamily="66" charset="0"/>
              </a:rPr>
              <a:t>Je n’aime pas ...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4" name="Heart 23"/>
          <p:cNvSpPr/>
          <p:nvPr/>
        </p:nvSpPr>
        <p:spPr>
          <a:xfrm>
            <a:off x="5016500" y="5516563"/>
            <a:ext cx="503238" cy="4429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5" name="Heart 24"/>
          <p:cNvSpPr/>
          <p:nvPr/>
        </p:nvSpPr>
        <p:spPr>
          <a:xfrm>
            <a:off x="5016500" y="6092825"/>
            <a:ext cx="503238" cy="431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016500" y="6021389"/>
            <a:ext cx="503238" cy="503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43476" y="6092826"/>
            <a:ext cx="576263" cy="360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7576" y="5300663"/>
            <a:ext cx="266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7575" y="5300664"/>
            <a:ext cx="0" cy="155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91400" y="5300664"/>
            <a:ext cx="0" cy="155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27576" y="6824663"/>
            <a:ext cx="266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045028" y="1034143"/>
            <a:ext cx="609600" cy="609600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045029" y="3414487"/>
            <a:ext cx="609600" cy="609600"/>
          </a:xfrm>
          <a:prstGeom prst="rect">
            <a:avLst/>
          </a:prstGeom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016000" y="4706257"/>
            <a:ext cx="609600" cy="609600"/>
          </a:xfrm>
          <a:prstGeom prst="rect">
            <a:avLst/>
          </a:prstGeom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1175657" y="5983514"/>
            <a:ext cx="609600" cy="609600"/>
          </a:xfrm>
          <a:prstGeom prst="rect">
            <a:avLst/>
          </a:prstGeom>
        </p:spPr>
      </p:pic>
      <p:pic>
        <p:nvPicPr>
          <p:cNvPr id="6" name="Recorded Sound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093029" y="2050143"/>
            <a:ext cx="609600" cy="609600"/>
          </a:xfrm>
          <a:prstGeom prst="rect">
            <a:avLst/>
          </a:prstGeom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12"/>
            <p:extLst>
              <p:ext uri="{DAA4B4D4-6D71-4841-9C94-3DE7FCFB9230}">
                <p14:media xmlns:p14="http://schemas.microsoft.com/office/powerpoint/2010/main" r:embed="rId1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4484914" y="3864428"/>
            <a:ext cx="609600" cy="609600"/>
          </a:xfrm>
          <a:prstGeom prst="rect">
            <a:avLst/>
          </a:prstGeom>
        </p:spPr>
      </p:pic>
      <p:pic>
        <p:nvPicPr>
          <p:cNvPr id="8" name="Recorded Sound">
            <a:hlinkClick r:id="" action="ppaction://media"/>
          </p:cNvPr>
          <p:cNvPicPr>
            <a:picLocks noChangeAspect="1"/>
          </p:cNvPicPr>
          <p:nvPr>
            <a:audioFile r:link="rId14"/>
            <p:extLst>
              <p:ext uri="{DAA4B4D4-6D71-4841-9C94-3DE7FCFB9230}">
                <p14:media xmlns:p14="http://schemas.microsoft.com/office/powerpoint/2010/main" r:embed="rId13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358743" y="1338943"/>
            <a:ext cx="609600" cy="6096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16"/>
            <p:extLst>
              <p:ext uri="{DAA4B4D4-6D71-4841-9C94-3DE7FCFB9230}">
                <p14:media xmlns:p14="http://schemas.microsoft.com/office/powerpoint/2010/main" r:embed="rId15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344229" y="3748314"/>
            <a:ext cx="609600" cy="609600"/>
          </a:xfrm>
          <a:prstGeom prst="rect">
            <a:avLst/>
          </a:prstGeom>
        </p:spPr>
      </p:pic>
      <p:pic>
        <p:nvPicPr>
          <p:cNvPr id="10" name="Recorded Sound">
            <a:hlinkClick r:id="" action="ppaction://media"/>
          </p:cNvPr>
          <p:cNvPicPr>
            <a:picLocks noChangeAspect="1"/>
          </p:cNvPicPr>
          <p:nvPr>
            <a:audioFile r:link="rId18"/>
            <p:extLst>
              <p:ext uri="{DAA4B4D4-6D71-4841-9C94-3DE7FCFB9230}">
                <p14:media xmlns:p14="http://schemas.microsoft.com/office/powerpoint/2010/main" r:embed="rId17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7518400" y="6248400"/>
            <a:ext cx="609600" cy="609600"/>
          </a:xfrm>
          <a:prstGeom prst="rect">
            <a:avLst/>
          </a:prstGeom>
        </p:spPr>
      </p:pic>
      <p:pic>
        <p:nvPicPr>
          <p:cNvPr id="11" name="Recorded Sound">
            <a:hlinkClick r:id="" action="ppaction://media"/>
          </p:cNvPr>
          <p:cNvPicPr>
            <a:picLocks noChangeAspect="1"/>
          </p:cNvPicPr>
          <p:nvPr>
            <a:audioFile r:link="rId20"/>
            <p:extLst>
              <p:ext uri="{DAA4B4D4-6D71-4841-9C94-3DE7FCFB9230}">
                <p14:media xmlns:p14="http://schemas.microsoft.com/office/powerpoint/2010/main" r:embed="rId19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618514" y="5402943"/>
            <a:ext cx="609600" cy="609600"/>
          </a:xfrm>
          <a:prstGeom prst="rect">
            <a:avLst/>
          </a:prstGeom>
        </p:spPr>
      </p:pic>
      <p:pic>
        <p:nvPicPr>
          <p:cNvPr id="12" name="Recorded Sound">
            <a:hlinkClick r:id="" action="ppaction://media"/>
          </p:cNvPr>
          <p:cNvPicPr>
            <a:picLocks noChangeAspect="1"/>
          </p:cNvPicPr>
          <p:nvPr>
            <a:audioFile r:link="rId22"/>
            <p:extLst>
              <p:ext uri="{DAA4B4D4-6D71-4841-9C94-3DE7FCFB9230}">
                <p14:media xmlns:p14="http://schemas.microsoft.com/office/powerpoint/2010/main" r:embed="rId21"/>
              </p:ext>
            </p:extLst>
          </p:nvPr>
        </p:nvPicPr>
        <p:blipFill>
          <a:blip r:embed="rId34"/>
          <a:stretch>
            <a:fillRect/>
          </a:stretch>
        </p:blipFill>
        <p:spPr>
          <a:xfrm>
            <a:off x="6241143" y="6433457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7106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012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310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282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3383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80000">
                <p:cTn id="2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0" dur="424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>
                      <p:stCondLst>
                        <p:cond delay="0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6" dur="338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38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9" fill="hold">
                      <p:stCondLst>
                        <p:cond delay="0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2" dur="369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3987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  <p:audio>
              <p:cMediaNode vol="80000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4" dur="3174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  <p:audio>
              <p:cMediaNode vol="80000">
                <p:cTn id="5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0" dur="2849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audio>
              <p:cMediaNode vol="80000">
                <p:cTn id="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6" dur="3499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  <p:audio>
              <p:cMediaNode vol="8000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Image result for rugby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88914"/>
            <a:ext cx="2376488" cy="2058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4" descr="Clipart Badmint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2413" y="1700213"/>
            <a:ext cx="1897063" cy="300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6" descr="Image result for gymnastics kids clipart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0825" y="188913"/>
            <a:ext cx="177165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1" name="Picture 10" descr="Related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7700" y="12700"/>
            <a:ext cx="2400300" cy="2400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12" descr="Image result for playing football clipar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6" y="4508501"/>
            <a:ext cx="1800225" cy="179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3" name="Picture 14" descr="Image result for playing basketball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5" y="4797426"/>
            <a:ext cx="20002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16" descr="Image result for playing tennis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1675" y="17463"/>
            <a:ext cx="16002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9489" r="14372" b="9636"/>
          <a:stretch>
            <a:fillRect/>
          </a:stretch>
        </p:blipFill>
        <p:spPr bwMode="auto">
          <a:xfrm>
            <a:off x="5375276" y="4508500"/>
            <a:ext cx="2233613" cy="1720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6" name="Picture 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9489" r="13818" b="6683"/>
          <a:stretch>
            <a:fillRect/>
          </a:stretch>
        </p:blipFill>
        <p:spPr bwMode="auto">
          <a:xfrm>
            <a:off x="8040688" y="2349500"/>
            <a:ext cx="2087562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957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Image result for rugbyclipa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0"/>
            <a:ext cx="1798637" cy="1555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59" name="Picture 4" descr="Clipart Badminton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7850" y="1628775"/>
            <a:ext cx="1333500" cy="210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0" name="Picture 6" descr="Image result for gymnastics kids clipar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6226" y="1916113"/>
            <a:ext cx="1774825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10" descr="Related ima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6851" y="4321175"/>
            <a:ext cx="2168525" cy="2165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2" name="Picture 12" descr="Image result for playing football clipart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4825" y="3789363"/>
            <a:ext cx="1443038" cy="1435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3" name="Picture 14" descr="Image result for playing basketball clipart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3389" y="5229226"/>
            <a:ext cx="2003425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4" name="Picture 16" descr="Image result for playing tennis clipart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4564" y="2644775"/>
            <a:ext cx="1603375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5" name="Picture 2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0" t="19489" r="14372" b="9636"/>
          <a:stretch>
            <a:fillRect/>
          </a:stretch>
        </p:blipFill>
        <p:spPr bwMode="auto">
          <a:xfrm>
            <a:off x="4464050" y="550863"/>
            <a:ext cx="2235200" cy="1719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6" name="Picture 2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04" t="19489" r="13818" b="6683"/>
          <a:stretch>
            <a:fillRect/>
          </a:stretch>
        </p:blipFill>
        <p:spPr bwMode="auto">
          <a:xfrm>
            <a:off x="7608889" y="-171450"/>
            <a:ext cx="2092325" cy="1550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7" name="TextBox 2"/>
          <p:cNvSpPr txBox="1">
            <a:spLocks noChangeArrowheads="1"/>
          </p:cNvSpPr>
          <p:nvPr/>
        </p:nvSpPr>
        <p:spPr bwMode="auto">
          <a:xfrm>
            <a:off x="7808914" y="1412876"/>
            <a:ext cx="2890837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la natation</a:t>
            </a:r>
          </a:p>
        </p:txBody>
      </p:sp>
      <p:sp>
        <p:nvSpPr>
          <p:cNvPr id="45068" name="TextBox 2"/>
          <p:cNvSpPr txBox="1">
            <a:spLocks noChangeArrowheads="1"/>
          </p:cNvSpPr>
          <p:nvPr/>
        </p:nvSpPr>
        <p:spPr bwMode="auto">
          <a:xfrm>
            <a:off x="4872038" y="34926"/>
            <a:ext cx="2519362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u="sng">
                <a:latin typeface="Comic Sans MS" panose="030F0702030302020204" pitchFamily="66" charset="0"/>
              </a:rPr>
              <a:t>Les sports</a:t>
            </a:r>
          </a:p>
        </p:txBody>
      </p:sp>
      <p:sp>
        <p:nvSpPr>
          <p:cNvPr id="45069" name="TextBox 2"/>
          <p:cNvSpPr txBox="1">
            <a:spLocks noChangeArrowheads="1"/>
          </p:cNvSpPr>
          <p:nvPr/>
        </p:nvSpPr>
        <p:spPr bwMode="auto">
          <a:xfrm>
            <a:off x="1774826" y="3357564"/>
            <a:ext cx="2589213" cy="5222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badminton</a:t>
            </a:r>
          </a:p>
        </p:txBody>
      </p:sp>
      <p:sp>
        <p:nvSpPr>
          <p:cNvPr id="45070" name="TextBox 2"/>
          <p:cNvSpPr txBox="1">
            <a:spLocks noChangeArrowheads="1"/>
          </p:cNvSpPr>
          <p:nvPr/>
        </p:nvSpPr>
        <p:spPr bwMode="auto">
          <a:xfrm>
            <a:off x="2351088" y="4797425"/>
            <a:ext cx="1985962" cy="522288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foot</a:t>
            </a:r>
          </a:p>
        </p:txBody>
      </p:sp>
      <p:sp>
        <p:nvSpPr>
          <p:cNvPr id="45071" name="TextBox 2"/>
          <p:cNvSpPr txBox="1">
            <a:spLocks noChangeArrowheads="1"/>
          </p:cNvSpPr>
          <p:nvPr/>
        </p:nvSpPr>
        <p:spPr bwMode="auto">
          <a:xfrm>
            <a:off x="2782888" y="6165850"/>
            <a:ext cx="1985962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basket</a:t>
            </a:r>
          </a:p>
        </p:txBody>
      </p:sp>
      <p:sp>
        <p:nvSpPr>
          <p:cNvPr id="45072" name="TextBox 2"/>
          <p:cNvSpPr txBox="1">
            <a:spLocks noChangeArrowheads="1"/>
          </p:cNvSpPr>
          <p:nvPr/>
        </p:nvSpPr>
        <p:spPr bwMode="auto">
          <a:xfrm>
            <a:off x="4583114" y="2205039"/>
            <a:ext cx="2776537" cy="522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cyclisme</a:t>
            </a:r>
          </a:p>
        </p:txBody>
      </p:sp>
      <p:sp>
        <p:nvSpPr>
          <p:cNvPr id="45073" name="TextBox 2"/>
          <p:cNvSpPr txBox="1">
            <a:spLocks noChangeArrowheads="1"/>
          </p:cNvSpPr>
          <p:nvPr/>
        </p:nvSpPr>
        <p:spPr bwMode="auto">
          <a:xfrm>
            <a:off x="5070476" y="4681539"/>
            <a:ext cx="1889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tennis</a:t>
            </a:r>
          </a:p>
        </p:txBody>
      </p:sp>
      <p:sp>
        <p:nvSpPr>
          <p:cNvPr id="45074" name="TextBox 2"/>
          <p:cNvSpPr txBox="1">
            <a:spLocks noChangeArrowheads="1"/>
          </p:cNvSpPr>
          <p:nvPr/>
        </p:nvSpPr>
        <p:spPr bwMode="auto">
          <a:xfrm>
            <a:off x="2643188" y="1133476"/>
            <a:ext cx="158115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le rugby</a:t>
            </a:r>
          </a:p>
        </p:txBody>
      </p:sp>
      <p:sp>
        <p:nvSpPr>
          <p:cNvPr id="45075" name="TextBox 2"/>
          <p:cNvSpPr txBox="1">
            <a:spLocks noChangeArrowheads="1"/>
          </p:cNvSpPr>
          <p:nvPr/>
        </p:nvSpPr>
        <p:spPr bwMode="auto">
          <a:xfrm>
            <a:off x="7824789" y="3933825"/>
            <a:ext cx="3278187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la gymnastique</a:t>
            </a:r>
          </a:p>
        </p:txBody>
      </p:sp>
      <p:sp>
        <p:nvSpPr>
          <p:cNvPr id="45076" name="TextBox 2"/>
          <p:cNvSpPr txBox="1">
            <a:spLocks noChangeArrowheads="1"/>
          </p:cNvSpPr>
          <p:nvPr/>
        </p:nvSpPr>
        <p:spPr bwMode="auto">
          <a:xfrm>
            <a:off x="8112126" y="6321426"/>
            <a:ext cx="227012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>
                <a:latin typeface="Comic Sans MS" panose="030F0702030302020204" pitchFamily="66" charset="0"/>
              </a:rPr>
              <a:t>l’équitation</a:t>
            </a:r>
          </a:p>
        </p:txBody>
      </p:sp>
      <p:sp>
        <p:nvSpPr>
          <p:cNvPr id="45077" name="TextBox 3"/>
          <p:cNvSpPr txBox="1">
            <a:spLocks noChangeArrowheads="1"/>
          </p:cNvSpPr>
          <p:nvPr/>
        </p:nvSpPr>
        <p:spPr bwMode="auto">
          <a:xfrm>
            <a:off x="5448301" y="5589589"/>
            <a:ext cx="20875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Comic Sans MS" panose="030F0702030302020204" pitchFamily="66" charset="0"/>
              </a:rPr>
              <a:t>J’aime ...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Comic Sans MS" panose="030F0702030302020204" pitchFamily="66" charset="0"/>
              </a:rPr>
              <a:t>Je n’aime pas ...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24" name="Heart 23"/>
          <p:cNvSpPr/>
          <p:nvPr/>
        </p:nvSpPr>
        <p:spPr>
          <a:xfrm>
            <a:off x="5016500" y="5516563"/>
            <a:ext cx="503238" cy="4429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25" name="Heart 24"/>
          <p:cNvSpPr/>
          <p:nvPr/>
        </p:nvSpPr>
        <p:spPr>
          <a:xfrm>
            <a:off x="5016500" y="6092825"/>
            <a:ext cx="503238" cy="431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26" name="Straight Connector 25"/>
          <p:cNvCxnSpPr/>
          <p:nvPr/>
        </p:nvCxnSpPr>
        <p:spPr>
          <a:xfrm flipH="1">
            <a:off x="5016500" y="6021389"/>
            <a:ext cx="503238" cy="503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4943476" y="6092826"/>
            <a:ext cx="576263" cy="360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4727576" y="5300663"/>
            <a:ext cx="266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4727575" y="5300664"/>
            <a:ext cx="0" cy="155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7391400" y="5300664"/>
            <a:ext cx="0" cy="1557337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>
            <a:off x="4727576" y="6824663"/>
            <a:ext cx="2663825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65193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364342" y="2278744"/>
            <a:ext cx="912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To say you like a sport use ‘</a:t>
            </a:r>
            <a:r>
              <a:rPr lang="en-GB" dirty="0" err="1" smtClean="0">
                <a:latin typeface="Comic Sans MS" panose="030F0702030302020204" pitchFamily="66" charset="0"/>
              </a:rPr>
              <a:t>j’aime</a:t>
            </a:r>
            <a:r>
              <a:rPr lang="en-GB" dirty="0" smtClean="0">
                <a:latin typeface="Comic Sans MS" panose="030F0702030302020204" pitchFamily="66" charset="0"/>
              </a:rPr>
              <a:t>’; to say you don’t like a sport use ‘je </a:t>
            </a:r>
            <a:r>
              <a:rPr lang="en-GB" dirty="0" err="1" smtClean="0">
                <a:latin typeface="Comic Sans MS" panose="030F0702030302020204" pitchFamily="66" charset="0"/>
              </a:rPr>
              <a:t>n’aime</a:t>
            </a:r>
            <a:r>
              <a:rPr lang="en-GB" dirty="0" smtClean="0">
                <a:latin typeface="Comic Sans MS" panose="030F0702030302020204" pitchFamily="66" charset="0"/>
              </a:rPr>
              <a:t> pas’.</a:t>
            </a:r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4403272" y="437018"/>
            <a:ext cx="2087563" cy="1292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Comic Sans MS" panose="030F0702030302020204" pitchFamily="66" charset="0"/>
              </a:rPr>
              <a:t>J’aime ...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000" i="1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000" i="1">
                <a:latin typeface="Comic Sans MS" panose="030F0702030302020204" pitchFamily="66" charset="0"/>
              </a:rPr>
              <a:t>Je n’aime pas ...      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sp>
        <p:nvSpPr>
          <p:cNvPr id="4" name="Heart 3"/>
          <p:cNvSpPr/>
          <p:nvPr/>
        </p:nvSpPr>
        <p:spPr>
          <a:xfrm>
            <a:off x="3971471" y="363992"/>
            <a:ext cx="503238" cy="44291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5" name="Heart 4"/>
          <p:cNvSpPr/>
          <p:nvPr/>
        </p:nvSpPr>
        <p:spPr>
          <a:xfrm>
            <a:off x="3971471" y="940254"/>
            <a:ext cx="503238" cy="431800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6" name="Straight Connector 5"/>
          <p:cNvCxnSpPr/>
          <p:nvPr/>
        </p:nvCxnSpPr>
        <p:spPr>
          <a:xfrm flipH="1">
            <a:off x="3971471" y="868818"/>
            <a:ext cx="503238" cy="5032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3898447" y="940255"/>
            <a:ext cx="576263" cy="36036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407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9"/>
          <p:cNvSpPr>
            <a:spLocks noChangeArrowheads="1"/>
          </p:cNvSpPr>
          <p:nvPr/>
        </p:nvSpPr>
        <p:spPr bwMode="auto">
          <a:xfrm>
            <a:off x="648607" y="107498"/>
            <a:ext cx="484780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 u="sng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Practise making sentences...</a:t>
            </a:r>
            <a:endParaRPr lang="en-GB" altLang="en-US" sz="2800" i="1" u="sng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2208213" y="908050"/>
          <a:ext cx="7988300" cy="1423988"/>
        </p:xfrm>
        <a:graphic>
          <a:graphicData uri="http://schemas.openxmlformats.org/drawingml/2006/table">
            <a:tbl>
              <a:tblPr firstRow="1" firstCol="1" bandRow="1"/>
              <a:tblGrid>
                <a:gridCol w="1643253"/>
                <a:gridCol w="2165675"/>
                <a:gridCol w="2089686"/>
                <a:gridCol w="2089686"/>
              </a:tblGrid>
              <a:tr h="1423988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1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r-FR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fr-FR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32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/>
        </p:nvGraphicFramePr>
        <p:xfrm>
          <a:off x="2208213" y="2349501"/>
          <a:ext cx="7988300" cy="519113"/>
        </p:xfrm>
        <a:graphic>
          <a:graphicData uri="http://schemas.openxmlformats.org/drawingml/2006/table">
            <a:tbl>
              <a:tblPr firstRow="1" firstCol="1" bandRow="1"/>
              <a:tblGrid>
                <a:gridCol w="1643253"/>
                <a:gridCol w="2165675"/>
                <a:gridCol w="2089686"/>
                <a:gridCol w="2089686"/>
              </a:tblGrid>
              <a:tr h="519113"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J’aime</a:t>
                      </a:r>
                      <a:r>
                        <a:rPr lang="en-GB" sz="20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  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2000" b="0" i="0" u="none" strike="noStrike" kern="120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Je n’aime pas</a:t>
                      </a:r>
                      <a:r>
                        <a:rPr lang="en-GB" sz="1800" b="0" i="0" u="none" strike="noStrike" kern="1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      </a:t>
                      </a:r>
                      <a:endParaRPr lang="en-GB" sz="1800" b="0" i="0" u="none" strike="noStrike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l" rtl="0" eaLnBrk="1" fontAlgn="t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GB" sz="9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Comic Sans MS" panose="030F0702030302020204" pitchFamily="66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GB" sz="18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950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9" name="Heart 8"/>
          <p:cNvSpPr/>
          <p:nvPr/>
        </p:nvSpPr>
        <p:spPr>
          <a:xfrm>
            <a:off x="2279651" y="1125539"/>
            <a:ext cx="911225" cy="801687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sp>
        <p:nvSpPr>
          <p:cNvPr id="12" name="Heart 11"/>
          <p:cNvSpPr/>
          <p:nvPr/>
        </p:nvSpPr>
        <p:spPr>
          <a:xfrm>
            <a:off x="6456363" y="1268413"/>
            <a:ext cx="863600" cy="792162"/>
          </a:xfrm>
          <a:prstGeom prst="hear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GB"/>
          </a:p>
        </p:txBody>
      </p:sp>
      <p:cxnSp>
        <p:nvCxnSpPr>
          <p:cNvPr id="13" name="Straight Connector 12"/>
          <p:cNvCxnSpPr/>
          <p:nvPr/>
        </p:nvCxnSpPr>
        <p:spPr>
          <a:xfrm flipH="1">
            <a:off x="6456363" y="1125539"/>
            <a:ext cx="792162" cy="935037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6383338" y="1125538"/>
            <a:ext cx="1008062" cy="8636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207" name="Rectangle 18"/>
          <p:cNvSpPr>
            <a:spLocks noChangeArrowheads="1"/>
          </p:cNvSpPr>
          <p:nvPr/>
        </p:nvSpPr>
        <p:spPr bwMode="auto">
          <a:xfrm>
            <a:off x="4511675" y="3644901"/>
            <a:ext cx="3024188" cy="272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football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rugby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gymnastique</a:t>
            </a:r>
            <a:endParaRPr lang="en-GB" altLang="en-US" sz="180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la natation 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l’équitation</a:t>
            </a:r>
            <a:endParaRPr lang="en-GB" altLang="en-US" sz="2400"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0208" name="Rectangle 19"/>
          <p:cNvSpPr>
            <a:spLocks noChangeArrowheads="1"/>
          </p:cNvSpPr>
          <p:nvPr/>
        </p:nvSpPr>
        <p:spPr bwMode="auto">
          <a:xfrm>
            <a:off x="6888163" y="3644900"/>
            <a:ext cx="2070100" cy="2175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badminton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basket	             </a:t>
            </a: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cyclisme</a:t>
            </a:r>
            <a:endParaRPr lang="en-GB" altLang="en-US" sz="24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15000"/>
              </a:lnSpc>
              <a:spcBef>
                <a:spcPct val="0"/>
              </a:spcBef>
              <a:spcAft>
                <a:spcPts val="1000"/>
              </a:spcAft>
              <a:buNone/>
            </a:pPr>
            <a:r>
              <a:rPr lang="fr-FR" altLang="en-US" sz="2400">
                <a:latin typeface="Comic Sans MS" panose="030F0702030302020204" pitchFamily="66" charset="0"/>
                <a:ea typeface="Calibri" panose="020F0502020204030204" pitchFamily="34" charset="0"/>
                <a:cs typeface="Times New Roman" panose="02020603050405020304" pitchFamily="18" charset="0"/>
              </a:rPr>
              <a:t>le tennis</a:t>
            </a:r>
            <a:endParaRPr lang="en-GB" altLang="en-US" sz="2400">
              <a:latin typeface="Comic Sans MS" panose="030F0702030302020204" pitchFamily="66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3801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ChangeArrowheads="1"/>
          </p:cNvSpPr>
          <p:nvPr/>
        </p:nvSpPr>
        <p:spPr bwMode="auto">
          <a:xfrm>
            <a:off x="1214665" y="209097"/>
            <a:ext cx="7173759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 u="sng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Making even more interesting sentences...</a:t>
            </a:r>
            <a:endParaRPr lang="en-GB" altLang="en-US" sz="2800" i="1" u="sng" dirty="0"/>
          </a:p>
        </p:txBody>
      </p:sp>
      <p:sp>
        <p:nvSpPr>
          <p:cNvPr id="3" name="TextBox 2"/>
          <p:cNvSpPr txBox="1"/>
          <p:nvPr/>
        </p:nvSpPr>
        <p:spPr>
          <a:xfrm>
            <a:off x="928914" y="1436916"/>
            <a:ext cx="9129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latin typeface="Comic Sans MS" panose="030F0702030302020204" pitchFamily="66" charset="0"/>
              </a:rPr>
              <a:t>I like football. I don’t like rugby.</a:t>
            </a:r>
          </a:p>
          <a:p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If we used a conjunction these sentences could be more interesting – </a:t>
            </a:r>
            <a:r>
              <a:rPr lang="en-GB" dirty="0" err="1" smtClean="0">
                <a:latin typeface="Comic Sans MS" panose="030F0702030302020204" pitchFamily="66" charset="0"/>
              </a:rPr>
              <a:t>eg</a:t>
            </a:r>
            <a:endParaRPr lang="en-GB" dirty="0" smtClean="0">
              <a:latin typeface="Comic Sans MS" panose="030F0702030302020204" pitchFamily="66" charset="0"/>
            </a:endParaRPr>
          </a:p>
          <a:p>
            <a:r>
              <a:rPr lang="en-GB" dirty="0" smtClean="0">
                <a:latin typeface="Comic Sans MS" panose="030F0702030302020204" pitchFamily="66" charset="0"/>
              </a:rPr>
              <a:t>I like football but I don’t like rugby.</a:t>
            </a:r>
          </a:p>
          <a:p>
            <a:endParaRPr lang="en-GB" dirty="0">
              <a:latin typeface="Comic Sans MS" panose="030F0702030302020204" pitchFamily="66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940472" y="2678277"/>
            <a:ext cx="8351966" cy="34778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en-GB" altLang="en-US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GB" altLang="en-US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Use some of the following conjunctions to make more interesting sentences!</a:t>
            </a:r>
          </a:p>
          <a:p>
            <a:endParaRPr lang="en-GB" altLang="en-US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GB" altLang="en-US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et		= and</a:t>
            </a:r>
          </a:p>
          <a:p>
            <a:r>
              <a:rPr lang="en-GB" altLang="en-US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mais</a:t>
            </a:r>
            <a:r>
              <a:rPr lang="en-GB" altLang="en-US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		= but</a:t>
            </a:r>
          </a:p>
          <a:p>
            <a:r>
              <a:rPr lang="en-GB" altLang="en-US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pourtant</a:t>
            </a:r>
            <a:r>
              <a:rPr lang="en-GB" altLang="en-US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	= however</a:t>
            </a:r>
          </a:p>
          <a:p>
            <a:endParaRPr lang="en-GB" altLang="en-US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GB" altLang="en-US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Here’s an example. </a:t>
            </a:r>
          </a:p>
          <a:p>
            <a:endParaRPr lang="en-GB" altLang="en-US" dirty="0" smtClean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r>
              <a:rPr lang="en-GB" altLang="en-US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J’aime</a:t>
            </a:r>
            <a:r>
              <a:rPr lang="en-GB" altLang="en-US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le foot </a:t>
            </a:r>
            <a:r>
              <a:rPr lang="en-GB" altLang="en-US" sz="2000" b="1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et</a:t>
            </a:r>
            <a:r>
              <a:rPr lang="en-GB" altLang="en-US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le rugby </a:t>
            </a:r>
            <a:r>
              <a:rPr lang="en-GB" altLang="en-US" sz="2000" b="1" dirty="0" err="1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mais</a:t>
            </a:r>
            <a:r>
              <a:rPr lang="en-GB" altLang="en-US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je </a:t>
            </a:r>
            <a:r>
              <a:rPr lang="en-GB" altLang="en-US" dirty="0" err="1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n’aime</a:t>
            </a:r>
            <a:r>
              <a:rPr lang="en-GB" altLang="en-US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pas le tennis.</a:t>
            </a:r>
          </a:p>
          <a:p>
            <a:r>
              <a:rPr lang="en-GB" altLang="en-US" i="1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I like football </a:t>
            </a:r>
            <a:r>
              <a:rPr lang="en-GB" altLang="en-US" sz="2000" b="1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and</a:t>
            </a:r>
            <a:r>
              <a:rPr lang="en-GB" altLang="en-US" i="1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rugby   </a:t>
            </a:r>
            <a:r>
              <a:rPr lang="en-GB" altLang="en-US" sz="2000" b="1" i="1" dirty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but</a:t>
            </a:r>
            <a:r>
              <a:rPr lang="en-GB" altLang="en-US" i="1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 I don’t like tennis.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21784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093005" y="2112220"/>
            <a:ext cx="50711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 smtClean="0">
                <a:hlinkClick r:id="rId2"/>
              </a:rPr>
              <a:t>https://www.youtube.com/watch?v=LCEPGU63P1M</a:t>
            </a:r>
            <a:endParaRPr lang="en-GB" dirty="0"/>
          </a:p>
        </p:txBody>
      </p:sp>
      <p:sp>
        <p:nvSpPr>
          <p:cNvPr id="3" name="Rectangle 9"/>
          <p:cNvSpPr>
            <a:spLocks noChangeArrowheads="1"/>
          </p:cNvSpPr>
          <p:nvPr/>
        </p:nvSpPr>
        <p:spPr bwMode="auto">
          <a:xfrm>
            <a:off x="982437" y="528412"/>
            <a:ext cx="10639451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en-US" sz="2800" i="1" u="sng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Some more sports...</a:t>
            </a:r>
          </a:p>
          <a:p>
            <a:pPr>
              <a:spcBef>
                <a:spcPct val="0"/>
              </a:spcBef>
              <a:buFontTx/>
              <a:buNone/>
            </a:pPr>
            <a:endParaRPr lang="en-GB" altLang="en-US" sz="2800" i="1" u="sng" dirty="0">
              <a:solidFill>
                <a:srgbClr val="000000"/>
              </a:solidFill>
              <a:latin typeface="Comic Sans MS" panose="030F0702030302020204" pitchFamily="66" charset="0"/>
              <a:cs typeface="Times New Roman" panose="02020603050405020304" pitchFamily="18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GB" altLang="en-US" sz="2800" dirty="0" smtClean="0">
                <a:solidFill>
                  <a:srgbClr val="000000"/>
                </a:solidFill>
                <a:latin typeface="Comic Sans MS" panose="030F0702030302020204" pitchFamily="66" charset="0"/>
                <a:cs typeface="Times New Roman" panose="02020603050405020304" pitchFamily="18" charset="0"/>
              </a:rPr>
              <a:t>Watch the following clip and learn some more sports in French.</a:t>
            </a:r>
            <a:endParaRPr lang="en-GB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5413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>
            <a:spLocks noChangeArrowheads="1"/>
          </p:cNvSpPr>
          <p:nvPr/>
        </p:nvSpPr>
        <p:spPr bwMode="auto">
          <a:xfrm>
            <a:off x="1013320" y="458643"/>
            <a:ext cx="10525537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u="sng" dirty="0" err="1" smtClean="0">
                <a:latin typeface="Comic Sans MS" panose="030F0702030302020204" pitchFamily="66" charset="0"/>
              </a:rPr>
              <a:t>educandy</a:t>
            </a:r>
            <a:endParaRPr lang="en-GB" altLang="en-US" sz="2400" u="sng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u="sng" dirty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Try playing games on </a:t>
            </a:r>
            <a:r>
              <a:rPr lang="en-GB" altLang="en-US" sz="2400" dirty="0" err="1" smtClean="0">
                <a:latin typeface="Comic Sans MS" panose="030F0702030302020204" pitchFamily="66" charset="0"/>
              </a:rPr>
              <a:t>educandy</a:t>
            </a:r>
            <a:r>
              <a:rPr lang="en-GB" altLang="en-US" sz="2400" dirty="0" smtClean="0">
                <a:latin typeface="Comic Sans MS" panose="030F0702030302020204" pitchFamily="66" charset="0"/>
              </a:rPr>
              <a:t>: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400" dirty="0" smtClean="0">
                <a:latin typeface="Comic Sans MS" panose="030F0702030302020204" pitchFamily="66" charset="0"/>
                <a:hlinkClick r:id="rId2"/>
              </a:rPr>
              <a:t>https://www.educandy.com/site/resource.php?activity-code=151e</a:t>
            </a:r>
            <a:endParaRPr lang="en-GB" altLang="en-US" sz="24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and</a:t>
            </a:r>
          </a:p>
          <a:p>
            <a:pPr>
              <a:spcBef>
                <a:spcPct val="0"/>
              </a:spcBef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400" dirty="0" smtClean="0">
                <a:latin typeface="Comic Sans MS" panose="030F0702030302020204" pitchFamily="66" charset="0"/>
                <a:hlinkClick r:id="rId3"/>
              </a:rPr>
              <a:t>https://www.educandy.com/site/resource.php?activity-code=23fec</a:t>
            </a:r>
            <a:endParaRPr lang="en-GB" altLang="en-US" sz="2400" dirty="0" smtClean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None/>
            </a:pPr>
            <a:r>
              <a:rPr lang="en-GB" altLang="en-US" sz="2400" dirty="0" smtClean="0">
                <a:latin typeface="Comic Sans MS" panose="030F0702030302020204" pitchFamily="66" charset="0"/>
              </a:rPr>
              <a:t>for some more difficult sports! </a:t>
            </a:r>
          </a:p>
          <a:p>
            <a:pPr>
              <a:spcBef>
                <a:spcPct val="0"/>
              </a:spcBef>
              <a:buNone/>
            </a:pPr>
            <a:endParaRPr lang="en-GB" altLang="en-US" sz="2400" dirty="0">
              <a:latin typeface="Comic Sans MS" panose="030F0702030302020204" pitchFamily="66" charset="0"/>
            </a:endParaRPr>
          </a:p>
          <a:p>
            <a:pPr>
              <a:spcBef>
                <a:spcPct val="0"/>
              </a:spcBef>
              <a:buNone/>
            </a:pPr>
            <a:endParaRPr lang="en-GB" altLang="en-US" sz="2400" dirty="0" smtClean="0">
              <a:latin typeface="Comic Sans MS" panose="030F0702030302020204" pitchFamily="66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38809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385</Words>
  <Application>Microsoft Office PowerPoint</Application>
  <PresentationFormat>Widescreen</PresentationFormat>
  <Paragraphs>237</Paragraphs>
  <Slides>11</Slides>
  <Notes>3</Notes>
  <HiddenSlides>0</HiddenSlides>
  <MMClips>11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Comic Sans MS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Kate Taylor</dc:creator>
  <cp:lastModifiedBy>Kate Taylor</cp:lastModifiedBy>
  <cp:revision>6</cp:revision>
  <dcterms:created xsi:type="dcterms:W3CDTF">2020-06-08T16:26:16Z</dcterms:created>
  <dcterms:modified xsi:type="dcterms:W3CDTF">2021-06-15T13:39:52Z</dcterms:modified>
</cp:coreProperties>
</file>