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7" r:id="rId3"/>
    <p:sldId id="265" r:id="rId4"/>
    <p:sldId id="262" r:id="rId5"/>
    <p:sldId id="261" r:id="rId6"/>
    <p:sldId id="263" r:id="rId7"/>
    <p:sldId id="269" r:id="rId8"/>
    <p:sldId id="258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B8F4-023E-4C53-AB5F-98EADEC222F3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EB87E-D6C7-48B3-BD79-E3183A8BA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7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4BA883-B3AD-464F-BE2B-C730CCC76403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6683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4BA883-B3AD-464F-BE2B-C730CCC76403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2947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011D8D-9AF5-4794-A1A3-E7942302B909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425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46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8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2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5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9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2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2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3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5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7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6.jpeg"/><Relationship Id="rId3" Type="http://schemas.microsoft.com/office/2007/relationships/media" Target="../media/media2.m4a"/><Relationship Id="rId21" Type="http://schemas.openxmlformats.org/officeDocument/2006/relationships/image" Target="../media/image1.jpe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10.jpe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notesSlide" Target="../notesSlides/notesSlide1.xml"/><Relationship Id="rId29" Type="http://schemas.openxmlformats.org/officeDocument/2006/relationships/image" Target="../media/image9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4.jpe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jpeg"/><Relationship Id="rId28" Type="http://schemas.openxmlformats.org/officeDocument/2006/relationships/image" Target="../media/image8.png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Relationship Id="rId27" Type="http://schemas.openxmlformats.org/officeDocument/2006/relationships/image" Target="../media/image7.jpeg"/><Relationship Id="rId3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ugby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8914"/>
            <a:ext cx="2376488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Clipart Badmin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700213"/>
            <a:ext cx="1897063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Image result for gymnastics kids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88913"/>
            <a:ext cx="1771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2700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Image result for playing football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508501"/>
            <a:ext cx="18002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Image result for playing basketball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797426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6" descr="Image result for playing tennis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7463"/>
            <a:ext cx="1600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t="19489" r="14372" b="9636"/>
          <a:stretch>
            <a:fillRect/>
          </a:stretch>
        </p:blipFill>
        <p:spPr bwMode="auto">
          <a:xfrm>
            <a:off x="5375276" y="4508500"/>
            <a:ext cx="223361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9489" r="13818" b="6683"/>
          <a:stretch>
            <a:fillRect/>
          </a:stretch>
        </p:blipFill>
        <p:spPr bwMode="auto">
          <a:xfrm>
            <a:off x="8040688" y="2349500"/>
            <a:ext cx="2087562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4583833" y="2780929"/>
            <a:ext cx="26639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u="sng" dirty="0">
                <a:latin typeface="Comic Sans MS" panose="030F0702030302020204" pitchFamily="66" charset="0"/>
              </a:rPr>
              <a:t>Les Sports</a:t>
            </a:r>
            <a:endParaRPr lang="en-US" altLang="en-US" sz="3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13320" y="458643"/>
            <a:ext cx="1052553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u="sng" dirty="0" err="1" smtClean="0">
                <a:latin typeface="Comic Sans MS" panose="030F0702030302020204" pitchFamily="66" charset="0"/>
              </a:rPr>
              <a:t>educandy</a:t>
            </a:r>
            <a:endParaRPr lang="en-GB" altLang="en-US" sz="2400" u="sng" dirty="0" smtClean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u="sng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Try playing games on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educandy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https://www.educandy.com/site/resource.php?activity-code=151e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0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rugbyclipart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0"/>
            <a:ext cx="17986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Clipart Badminto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628775"/>
            <a:ext cx="13335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Image result for gymnastics kids clipart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1916113"/>
            <a:ext cx="17748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0" descr="Related image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1" y="4321175"/>
            <a:ext cx="21685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2" descr="Image result for playing football clipart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789363"/>
            <a:ext cx="144303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4" descr="Image result for playing basketball clipart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229226"/>
            <a:ext cx="2003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6" descr="Image result for playing tennis clipart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4" y="2644775"/>
            <a:ext cx="1603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t="19489" r="14372" b="9636"/>
          <a:stretch>
            <a:fillRect/>
          </a:stretch>
        </p:blipFill>
        <p:spPr bwMode="auto">
          <a:xfrm>
            <a:off x="4464050" y="550863"/>
            <a:ext cx="22352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9489" r="13818" b="6683"/>
          <a:stretch>
            <a:fillRect/>
          </a:stretch>
        </p:blipFill>
        <p:spPr bwMode="auto">
          <a:xfrm>
            <a:off x="7608889" y="-171450"/>
            <a:ext cx="209232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TextBox 2"/>
          <p:cNvSpPr txBox="1">
            <a:spLocks noChangeArrowheads="1"/>
          </p:cNvSpPr>
          <p:nvPr/>
        </p:nvSpPr>
        <p:spPr bwMode="auto">
          <a:xfrm>
            <a:off x="7808914" y="1412876"/>
            <a:ext cx="289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la natation</a:t>
            </a:r>
          </a:p>
        </p:txBody>
      </p:sp>
      <p:sp>
        <p:nvSpPr>
          <p:cNvPr id="45068" name="TextBox 2"/>
          <p:cNvSpPr txBox="1">
            <a:spLocks noChangeArrowheads="1"/>
          </p:cNvSpPr>
          <p:nvPr/>
        </p:nvSpPr>
        <p:spPr bwMode="auto">
          <a:xfrm>
            <a:off x="4872038" y="34926"/>
            <a:ext cx="251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u="sng">
                <a:latin typeface="Comic Sans MS" panose="030F0702030302020204" pitchFamily="66" charset="0"/>
              </a:rPr>
              <a:t>Les sports</a:t>
            </a:r>
          </a:p>
        </p:txBody>
      </p:sp>
      <p:sp>
        <p:nvSpPr>
          <p:cNvPr id="45069" name="TextBox 2"/>
          <p:cNvSpPr txBox="1">
            <a:spLocks noChangeArrowheads="1"/>
          </p:cNvSpPr>
          <p:nvPr/>
        </p:nvSpPr>
        <p:spPr bwMode="auto">
          <a:xfrm>
            <a:off x="1774826" y="3357564"/>
            <a:ext cx="2589213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le badminton</a:t>
            </a:r>
          </a:p>
        </p:txBody>
      </p:sp>
      <p:sp>
        <p:nvSpPr>
          <p:cNvPr id="45070" name="TextBox 2"/>
          <p:cNvSpPr txBox="1">
            <a:spLocks noChangeArrowheads="1"/>
          </p:cNvSpPr>
          <p:nvPr/>
        </p:nvSpPr>
        <p:spPr bwMode="auto">
          <a:xfrm>
            <a:off x="2351088" y="4797425"/>
            <a:ext cx="1985962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le foot</a:t>
            </a:r>
          </a:p>
        </p:txBody>
      </p:sp>
      <p:sp>
        <p:nvSpPr>
          <p:cNvPr id="45071" name="TextBox 2"/>
          <p:cNvSpPr txBox="1">
            <a:spLocks noChangeArrowheads="1"/>
          </p:cNvSpPr>
          <p:nvPr/>
        </p:nvSpPr>
        <p:spPr bwMode="auto">
          <a:xfrm>
            <a:off x="2768373" y="6136821"/>
            <a:ext cx="1985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le basket</a:t>
            </a:r>
          </a:p>
        </p:txBody>
      </p:sp>
      <p:sp>
        <p:nvSpPr>
          <p:cNvPr id="45072" name="TextBox 2"/>
          <p:cNvSpPr txBox="1">
            <a:spLocks noChangeArrowheads="1"/>
          </p:cNvSpPr>
          <p:nvPr/>
        </p:nvSpPr>
        <p:spPr bwMode="auto">
          <a:xfrm>
            <a:off x="4583114" y="2205039"/>
            <a:ext cx="2776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le </a:t>
            </a:r>
            <a:r>
              <a:rPr lang="en-GB" altLang="en-US" sz="2800" dirty="0" err="1">
                <a:latin typeface="Comic Sans MS" panose="030F0702030302020204" pitchFamily="66" charset="0"/>
              </a:rPr>
              <a:t>cyclisme</a:t>
            </a:r>
            <a:endParaRPr lang="en-GB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45073" name="TextBox 2"/>
          <p:cNvSpPr txBox="1">
            <a:spLocks noChangeArrowheads="1"/>
          </p:cNvSpPr>
          <p:nvPr/>
        </p:nvSpPr>
        <p:spPr bwMode="auto">
          <a:xfrm>
            <a:off x="5070476" y="4681539"/>
            <a:ext cx="188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le tennis</a:t>
            </a:r>
          </a:p>
        </p:txBody>
      </p:sp>
      <p:sp>
        <p:nvSpPr>
          <p:cNvPr id="45074" name="TextBox 2"/>
          <p:cNvSpPr txBox="1">
            <a:spLocks noChangeArrowheads="1"/>
          </p:cNvSpPr>
          <p:nvPr/>
        </p:nvSpPr>
        <p:spPr bwMode="auto">
          <a:xfrm>
            <a:off x="2759302" y="1177019"/>
            <a:ext cx="158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le rugby</a:t>
            </a:r>
          </a:p>
        </p:txBody>
      </p:sp>
      <p:sp>
        <p:nvSpPr>
          <p:cNvPr id="45075" name="TextBox 2"/>
          <p:cNvSpPr txBox="1">
            <a:spLocks noChangeArrowheads="1"/>
          </p:cNvSpPr>
          <p:nvPr/>
        </p:nvSpPr>
        <p:spPr bwMode="auto">
          <a:xfrm>
            <a:off x="7824789" y="3933825"/>
            <a:ext cx="327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la gymnastique</a:t>
            </a:r>
          </a:p>
        </p:txBody>
      </p:sp>
      <p:sp>
        <p:nvSpPr>
          <p:cNvPr id="45076" name="TextBox 2"/>
          <p:cNvSpPr txBox="1">
            <a:spLocks noChangeArrowheads="1"/>
          </p:cNvSpPr>
          <p:nvPr/>
        </p:nvSpPr>
        <p:spPr bwMode="auto">
          <a:xfrm>
            <a:off x="8112126" y="6321426"/>
            <a:ext cx="227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l’équitation</a:t>
            </a:r>
          </a:p>
        </p:txBody>
      </p:sp>
      <p:sp>
        <p:nvSpPr>
          <p:cNvPr id="45077" name="TextBox 3"/>
          <p:cNvSpPr txBox="1">
            <a:spLocks noChangeArrowheads="1"/>
          </p:cNvSpPr>
          <p:nvPr/>
        </p:nvSpPr>
        <p:spPr bwMode="auto">
          <a:xfrm>
            <a:off x="5448301" y="5589589"/>
            <a:ext cx="20875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>
                <a:latin typeface="Comic Sans MS" panose="030F0702030302020204" pitchFamily="66" charset="0"/>
              </a:rPr>
              <a:t>J’aime ...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>
                <a:latin typeface="Comic Sans MS" panose="030F0702030302020204" pitchFamily="66" charset="0"/>
              </a:rPr>
              <a:t>Je n’aime pas ...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4" name="Heart 23"/>
          <p:cNvSpPr/>
          <p:nvPr/>
        </p:nvSpPr>
        <p:spPr>
          <a:xfrm>
            <a:off x="5016500" y="5516563"/>
            <a:ext cx="503238" cy="44291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5" name="Heart 24"/>
          <p:cNvSpPr/>
          <p:nvPr/>
        </p:nvSpPr>
        <p:spPr>
          <a:xfrm>
            <a:off x="5016500" y="6092825"/>
            <a:ext cx="503238" cy="431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016500" y="6021389"/>
            <a:ext cx="503238" cy="503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43476" y="6092826"/>
            <a:ext cx="576263" cy="360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27576" y="5300663"/>
            <a:ext cx="2663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7575" y="5300664"/>
            <a:ext cx="0" cy="155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91400" y="5300664"/>
            <a:ext cx="0" cy="155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27576" y="6824663"/>
            <a:ext cx="2663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45028" y="1034143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45029" y="3414487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16000" y="4706257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75657" y="598351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093029" y="2050143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484914" y="3864428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358743" y="1338943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344229" y="3748314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518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1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ugby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8914"/>
            <a:ext cx="2376488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Clipart Badmin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700213"/>
            <a:ext cx="1897063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Image result for gymnastics kids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88913"/>
            <a:ext cx="1771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2700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Image result for playing football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508501"/>
            <a:ext cx="18002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Image result for playing basketball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797426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6" descr="Image result for playing tennis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7463"/>
            <a:ext cx="1600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t="19489" r="14372" b="9636"/>
          <a:stretch>
            <a:fillRect/>
          </a:stretch>
        </p:blipFill>
        <p:spPr bwMode="auto">
          <a:xfrm>
            <a:off x="5375276" y="4508500"/>
            <a:ext cx="223361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9489" r="13818" b="6683"/>
          <a:stretch>
            <a:fillRect/>
          </a:stretch>
        </p:blipFill>
        <p:spPr bwMode="auto">
          <a:xfrm>
            <a:off x="8040688" y="2349500"/>
            <a:ext cx="2087562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5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rugby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0"/>
            <a:ext cx="17986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Clipart Badmint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628775"/>
            <a:ext cx="13335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Image result for gymnastics kids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1916113"/>
            <a:ext cx="17748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0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1" y="4321175"/>
            <a:ext cx="21685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2" descr="Image result for playing football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789363"/>
            <a:ext cx="144303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4" descr="Image result for playing basketball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229226"/>
            <a:ext cx="2003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6" descr="Image result for playing tennis clip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4" y="2644775"/>
            <a:ext cx="1603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t="19489" r="14372" b="9636"/>
          <a:stretch>
            <a:fillRect/>
          </a:stretch>
        </p:blipFill>
        <p:spPr bwMode="auto">
          <a:xfrm>
            <a:off x="4464050" y="550863"/>
            <a:ext cx="22352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9489" r="13818" b="6683"/>
          <a:stretch>
            <a:fillRect/>
          </a:stretch>
        </p:blipFill>
        <p:spPr bwMode="auto">
          <a:xfrm>
            <a:off x="7608889" y="-171450"/>
            <a:ext cx="209232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TextBox 2"/>
          <p:cNvSpPr txBox="1">
            <a:spLocks noChangeArrowheads="1"/>
          </p:cNvSpPr>
          <p:nvPr/>
        </p:nvSpPr>
        <p:spPr bwMode="auto">
          <a:xfrm>
            <a:off x="7808914" y="1412876"/>
            <a:ext cx="289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la natation</a:t>
            </a:r>
          </a:p>
        </p:txBody>
      </p:sp>
      <p:sp>
        <p:nvSpPr>
          <p:cNvPr id="45068" name="TextBox 2"/>
          <p:cNvSpPr txBox="1">
            <a:spLocks noChangeArrowheads="1"/>
          </p:cNvSpPr>
          <p:nvPr/>
        </p:nvSpPr>
        <p:spPr bwMode="auto">
          <a:xfrm>
            <a:off x="4872038" y="34926"/>
            <a:ext cx="251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u="sng">
                <a:latin typeface="Comic Sans MS" panose="030F0702030302020204" pitchFamily="66" charset="0"/>
              </a:rPr>
              <a:t>Les sports</a:t>
            </a:r>
          </a:p>
        </p:txBody>
      </p:sp>
      <p:sp>
        <p:nvSpPr>
          <p:cNvPr id="45069" name="TextBox 2"/>
          <p:cNvSpPr txBox="1">
            <a:spLocks noChangeArrowheads="1"/>
          </p:cNvSpPr>
          <p:nvPr/>
        </p:nvSpPr>
        <p:spPr bwMode="auto">
          <a:xfrm>
            <a:off x="1774826" y="3357564"/>
            <a:ext cx="2589213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le badminton</a:t>
            </a:r>
          </a:p>
        </p:txBody>
      </p:sp>
      <p:sp>
        <p:nvSpPr>
          <p:cNvPr id="45070" name="TextBox 2"/>
          <p:cNvSpPr txBox="1">
            <a:spLocks noChangeArrowheads="1"/>
          </p:cNvSpPr>
          <p:nvPr/>
        </p:nvSpPr>
        <p:spPr bwMode="auto">
          <a:xfrm>
            <a:off x="2351088" y="4797425"/>
            <a:ext cx="1985962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le foot</a:t>
            </a:r>
          </a:p>
        </p:txBody>
      </p:sp>
      <p:sp>
        <p:nvSpPr>
          <p:cNvPr id="45071" name="TextBox 2"/>
          <p:cNvSpPr txBox="1">
            <a:spLocks noChangeArrowheads="1"/>
          </p:cNvSpPr>
          <p:nvPr/>
        </p:nvSpPr>
        <p:spPr bwMode="auto">
          <a:xfrm>
            <a:off x="2782888" y="6165850"/>
            <a:ext cx="1985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le basket</a:t>
            </a:r>
          </a:p>
        </p:txBody>
      </p:sp>
      <p:sp>
        <p:nvSpPr>
          <p:cNvPr id="45072" name="TextBox 2"/>
          <p:cNvSpPr txBox="1">
            <a:spLocks noChangeArrowheads="1"/>
          </p:cNvSpPr>
          <p:nvPr/>
        </p:nvSpPr>
        <p:spPr bwMode="auto">
          <a:xfrm>
            <a:off x="4583114" y="2205039"/>
            <a:ext cx="2776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le cyclisme</a:t>
            </a:r>
          </a:p>
        </p:txBody>
      </p:sp>
      <p:sp>
        <p:nvSpPr>
          <p:cNvPr id="45073" name="TextBox 2"/>
          <p:cNvSpPr txBox="1">
            <a:spLocks noChangeArrowheads="1"/>
          </p:cNvSpPr>
          <p:nvPr/>
        </p:nvSpPr>
        <p:spPr bwMode="auto">
          <a:xfrm>
            <a:off x="5070476" y="4681539"/>
            <a:ext cx="188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le tennis</a:t>
            </a:r>
          </a:p>
        </p:txBody>
      </p:sp>
      <p:sp>
        <p:nvSpPr>
          <p:cNvPr id="45074" name="TextBox 2"/>
          <p:cNvSpPr txBox="1">
            <a:spLocks noChangeArrowheads="1"/>
          </p:cNvSpPr>
          <p:nvPr/>
        </p:nvSpPr>
        <p:spPr bwMode="auto">
          <a:xfrm>
            <a:off x="2643188" y="1133476"/>
            <a:ext cx="158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le rugby</a:t>
            </a:r>
          </a:p>
        </p:txBody>
      </p:sp>
      <p:sp>
        <p:nvSpPr>
          <p:cNvPr id="45075" name="TextBox 2"/>
          <p:cNvSpPr txBox="1">
            <a:spLocks noChangeArrowheads="1"/>
          </p:cNvSpPr>
          <p:nvPr/>
        </p:nvSpPr>
        <p:spPr bwMode="auto">
          <a:xfrm>
            <a:off x="7824789" y="3933825"/>
            <a:ext cx="327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la gymnastique</a:t>
            </a:r>
          </a:p>
        </p:txBody>
      </p:sp>
      <p:sp>
        <p:nvSpPr>
          <p:cNvPr id="45076" name="TextBox 2"/>
          <p:cNvSpPr txBox="1">
            <a:spLocks noChangeArrowheads="1"/>
          </p:cNvSpPr>
          <p:nvPr/>
        </p:nvSpPr>
        <p:spPr bwMode="auto">
          <a:xfrm>
            <a:off x="8112126" y="6321426"/>
            <a:ext cx="227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l’équitation</a:t>
            </a:r>
          </a:p>
        </p:txBody>
      </p:sp>
      <p:sp>
        <p:nvSpPr>
          <p:cNvPr id="45077" name="TextBox 3"/>
          <p:cNvSpPr txBox="1">
            <a:spLocks noChangeArrowheads="1"/>
          </p:cNvSpPr>
          <p:nvPr/>
        </p:nvSpPr>
        <p:spPr bwMode="auto">
          <a:xfrm>
            <a:off x="5448301" y="5589589"/>
            <a:ext cx="20875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>
                <a:latin typeface="Comic Sans MS" panose="030F0702030302020204" pitchFamily="66" charset="0"/>
              </a:rPr>
              <a:t>J’aime ...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>
                <a:latin typeface="Comic Sans MS" panose="030F0702030302020204" pitchFamily="66" charset="0"/>
              </a:rPr>
              <a:t>Je n’aime pas ...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4" name="Heart 23"/>
          <p:cNvSpPr/>
          <p:nvPr/>
        </p:nvSpPr>
        <p:spPr>
          <a:xfrm>
            <a:off x="5016500" y="5516563"/>
            <a:ext cx="503238" cy="44291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5" name="Heart 24"/>
          <p:cNvSpPr/>
          <p:nvPr/>
        </p:nvSpPr>
        <p:spPr>
          <a:xfrm>
            <a:off x="5016500" y="6092825"/>
            <a:ext cx="503238" cy="431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016500" y="6021389"/>
            <a:ext cx="503238" cy="503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43476" y="6092826"/>
            <a:ext cx="576263" cy="360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27576" y="5300663"/>
            <a:ext cx="2663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7575" y="5300664"/>
            <a:ext cx="0" cy="155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91400" y="5300664"/>
            <a:ext cx="0" cy="155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27576" y="6824663"/>
            <a:ext cx="2663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342" y="2278744"/>
            <a:ext cx="912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To say you like a sport use ‘</a:t>
            </a:r>
            <a:r>
              <a:rPr lang="en-GB" dirty="0" err="1" smtClean="0">
                <a:latin typeface="Comic Sans MS" panose="030F0702030302020204" pitchFamily="66" charset="0"/>
              </a:rPr>
              <a:t>j’aime</a:t>
            </a:r>
            <a:r>
              <a:rPr lang="en-GB" dirty="0" smtClean="0">
                <a:latin typeface="Comic Sans MS" panose="030F0702030302020204" pitchFamily="66" charset="0"/>
              </a:rPr>
              <a:t>’; to say you don’t like a sport use ‘je </a:t>
            </a:r>
            <a:r>
              <a:rPr lang="en-GB" dirty="0" err="1" smtClean="0">
                <a:latin typeface="Comic Sans MS" panose="030F0702030302020204" pitchFamily="66" charset="0"/>
              </a:rPr>
              <a:t>n’aime</a:t>
            </a:r>
            <a:r>
              <a:rPr lang="en-GB" dirty="0" smtClean="0">
                <a:latin typeface="Comic Sans MS" panose="030F0702030302020204" pitchFamily="66" charset="0"/>
              </a:rPr>
              <a:t> pas’.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403272" y="437018"/>
            <a:ext cx="20875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>
                <a:latin typeface="Comic Sans MS" panose="030F0702030302020204" pitchFamily="66" charset="0"/>
              </a:rPr>
              <a:t>J’aime ...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>
                <a:latin typeface="Comic Sans MS" panose="030F0702030302020204" pitchFamily="66" charset="0"/>
              </a:rPr>
              <a:t>Je n’aime pas ...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Heart 3"/>
          <p:cNvSpPr/>
          <p:nvPr/>
        </p:nvSpPr>
        <p:spPr>
          <a:xfrm>
            <a:off x="3971471" y="363992"/>
            <a:ext cx="503238" cy="44291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Heart 4"/>
          <p:cNvSpPr/>
          <p:nvPr/>
        </p:nvSpPr>
        <p:spPr>
          <a:xfrm>
            <a:off x="3971471" y="940254"/>
            <a:ext cx="503238" cy="431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971471" y="868818"/>
            <a:ext cx="503238" cy="503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98447" y="940255"/>
            <a:ext cx="576263" cy="360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0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ChangeArrowheads="1"/>
          </p:cNvSpPr>
          <p:nvPr/>
        </p:nvSpPr>
        <p:spPr bwMode="auto">
          <a:xfrm>
            <a:off x="271236" y="978355"/>
            <a:ext cx="4847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 u="sng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Practise making sentences...</a:t>
            </a:r>
            <a:endParaRPr lang="en-GB" altLang="en-US" sz="2800" i="1" u="sn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08213" y="908050"/>
          <a:ext cx="7988300" cy="1423988"/>
        </p:xfrm>
        <a:graphic>
          <a:graphicData uri="http://schemas.openxmlformats.org/drawingml/2006/table">
            <a:tbl>
              <a:tblPr firstRow="1" firstCol="1" bandRow="1"/>
              <a:tblGrid>
                <a:gridCol w="1643253"/>
                <a:gridCol w="2165675"/>
                <a:gridCol w="2089686"/>
                <a:gridCol w="2089686"/>
              </a:tblGrid>
              <a:tr h="142398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8213" y="2349501"/>
          <a:ext cx="7988300" cy="519113"/>
        </p:xfrm>
        <a:graphic>
          <a:graphicData uri="http://schemas.openxmlformats.org/drawingml/2006/table">
            <a:tbl>
              <a:tblPr firstRow="1" firstCol="1" bandRow="1"/>
              <a:tblGrid>
                <a:gridCol w="1643253"/>
                <a:gridCol w="2165675"/>
                <a:gridCol w="2089686"/>
                <a:gridCol w="2089686"/>
              </a:tblGrid>
              <a:tr h="519113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J’aime</a:t>
                      </a:r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n’aime pas</a:t>
                      </a: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Heart 8"/>
          <p:cNvSpPr/>
          <p:nvPr/>
        </p:nvSpPr>
        <p:spPr>
          <a:xfrm>
            <a:off x="2279651" y="1125539"/>
            <a:ext cx="911225" cy="80168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" name="Heart 11"/>
          <p:cNvSpPr/>
          <p:nvPr/>
        </p:nvSpPr>
        <p:spPr>
          <a:xfrm>
            <a:off x="6456363" y="1268413"/>
            <a:ext cx="863600" cy="79216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456363" y="1125539"/>
            <a:ext cx="792162" cy="9350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3338" y="1125538"/>
            <a:ext cx="1008062" cy="86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7" name="Rectangle 18"/>
          <p:cNvSpPr>
            <a:spLocks noChangeArrowheads="1"/>
          </p:cNvSpPr>
          <p:nvPr/>
        </p:nvSpPr>
        <p:spPr bwMode="auto">
          <a:xfrm>
            <a:off x="4511675" y="3644901"/>
            <a:ext cx="3024188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football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rugby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gymnastique</a:t>
            </a:r>
            <a:endParaRPr lang="en-GB" alt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natation 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l’équitation</a:t>
            </a:r>
            <a:endParaRPr lang="en-GB" altLang="en-US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208" name="Rectangle 19"/>
          <p:cNvSpPr>
            <a:spLocks noChangeArrowheads="1"/>
          </p:cNvSpPr>
          <p:nvPr/>
        </p:nvSpPr>
        <p:spPr bwMode="auto">
          <a:xfrm>
            <a:off x="6888163" y="3644900"/>
            <a:ext cx="2070100" cy="21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badminton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basket	            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cyclisme</a:t>
            </a:r>
            <a:endParaRPr lang="en-GB" altLang="en-US" sz="240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tennis</a:t>
            </a:r>
            <a:endParaRPr lang="en-GB" altLang="en-US" sz="240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214665" y="209097"/>
            <a:ext cx="7173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 u="sng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Making even more interesting sentences...</a:t>
            </a:r>
            <a:endParaRPr lang="en-GB" altLang="en-US" sz="2800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28914" y="1436916"/>
            <a:ext cx="91294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like football. I don’t like rugby.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If we used a conjunction these sentences could be more interesting – 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 like football but I don’t like rugby.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In French there are several conjunctions we can use: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et 		= and</a:t>
            </a:r>
          </a:p>
          <a:p>
            <a:r>
              <a:rPr lang="en-GB" dirty="0" err="1" smtClean="0">
                <a:latin typeface="Comic Sans MS" panose="030F0702030302020204" pitchFamily="66" charset="0"/>
              </a:rPr>
              <a:t>mais</a:t>
            </a:r>
            <a:r>
              <a:rPr lang="en-GB" dirty="0" smtClean="0">
                <a:latin typeface="Comic Sans MS" panose="030F0702030302020204" pitchFamily="66" charset="0"/>
              </a:rPr>
              <a:t> 		= but</a:t>
            </a:r>
          </a:p>
          <a:p>
            <a:r>
              <a:rPr lang="en-GB" dirty="0" err="1" smtClean="0">
                <a:latin typeface="Comic Sans MS" panose="030F0702030302020204" pitchFamily="66" charset="0"/>
              </a:rPr>
              <a:t>pourtant</a:t>
            </a:r>
            <a:r>
              <a:rPr lang="en-GB" dirty="0" smtClean="0">
                <a:latin typeface="Comic Sans MS" panose="030F0702030302020204" pitchFamily="66" charset="0"/>
              </a:rPr>
              <a:t> 	= however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Try to make up some interesting sentences of your own.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8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74825" y="549275"/>
          <a:ext cx="4249740" cy="4679952"/>
        </p:xfrm>
        <a:graphic>
          <a:graphicData uri="http://schemas.openxmlformats.org/drawingml/2006/table">
            <a:tbl>
              <a:tblPr/>
              <a:tblGrid>
                <a:gridCol w="354145"/>
                <a:gridCol w="354145"/>
                <a:gridCol w="354145"/>
                <a:gridCol w="354145"/>
                <a:gridCol w="354145"/>
                <a:gridCol w="354145"/>
                <a:gridCol w="354145"/>
                <a:gridCol w="354145"/>
                <a:gridCol w="354145"/>
                <a:gridCol w="354145"/>
                <a:gridCol w="354145"/>
                <a:gridCol w="354145"/>
              </a:tblGrid>
              <a:tr h="389996">
                <a:tc>
                  <a:txBody>
                    <a:bodyPr/>
                    <a:lstStyle/>
                    <a:p>
                      <a:r>
                        <a:rPr lang="en-GB" sz="1800" dirty="0"/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Q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Q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Q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6707" name="Rectangle 3"/>
          <p:cNvSpPr>
            <a:spLocks noChangeArrowheads="1"/>
          </p:cNvSpPr>
          <p:nvPr/>
        </p:nvSpPr>
        <p:spPr bwMode="auto">
          <a:xfrm>
            <a:off x="2927350" y="-9525"/>
            <a:ext cx="151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u="sng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sports </a:t>
            </a:r>
            <a:endParaRPr lang="en-GB" altLang="en-US" sz="2000" u="sng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67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9489" r="13818" b="6683"/>
          <a:stretch>
            <a:fillRect/>
          </a:stretch>
        </p:blipFill>
        <p:spPr bwMode="auto">
          <a:xfrm>
            <a:off x="4511675" y="-242888"/>
            <a:ext cx="1066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709" name="Picture 4" descr="Clipart Badmin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"/>
            <a:ext cx="5397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710" name="Rectangle 2"/>
          <p:cNvSpPr>
            <a:spLocks noChangeArrowheads="1"/>
          </p:cNvSpPr>
          <p:nvPr/>
        </p:nvSpPr>
        <p:spPr bwMode="auto">
          <a:xfrm>
            <a:off x="1703388" y="5300663"/>
            <a:ext cx="43926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badminton      le basket        le tennis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rugby	           le cyclisme	   le foot</a:t>
            </a:r>
            <a:endParaRPr lang="en-GB" alt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gymnastique   la natation	  l’équitation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401089" y="371558"/>
            <a:ext cx="2663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i="1" dirty="0" smtClean="0">
                <a:latin typeface="Comic Sans MS" panose="030F0702030302020204" pitchFamily="66" charset="0"/>
              </a:rPr>
              <a:t>Find the sports in the </a:t>
            </a:r>
            <a:r>
              <a:rPr lang="en-GB" altLang="en-US" sz="2000" i="1" dirty="0" err="1" smtClean="0">
                <a:latin typeface="Comic Sans MS" panose="030F0702030302020204" pitchFamily="66" charset="0"/>
              </a:rPr>
              <a:t>wordsearch</a:t>
            </a:r>
            <a:endParaRPr lang="en-US" altLang="en-US" sz="20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09" y="-134736"/>
            <a:ext cx="9633285" cy="7224965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136166" y="545730"/>
            <a:ext cx="266394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1" dirty="0" smtClean="0">
                <a:latin typeface="Comic Sans MS" panose="030F0702030302020204" pitchFamily="66" charset="0"/>
              </a:rPr>
              <a:t>Try playing this snakes and ladders game with someone at home! When you land on a square you have to say the correct phrase </a:t>
            </a:r>
            <a:r>
              <a:rPr lang="en-GB" altLang="en-US" sz="1600" i="1" dirty="0" err="1" smtClean="0">
                <a:latin typeface="Comic Sans MS" panose="030F0702030302020204" pitchFamily="66" charset="0"/>
              </a:rPr>
              <a:t>eg</a:t>
            </a:r>
            <a:r>
              <a:rPr lang="en-GB" altLang="en-US" sz="1600" i="1" dirty="0" smtClean="0">
                <a:latin typeface="Comic Sans MS" panose="030F0702030302020204" pitchFamily="66" charset="0"/>
              </a:rPr>
              <a:t> the first one is ‘</a:t>
            </a:r>
            <a:r>
              <a:rPr lang="en-GB" altLang="en-US" sz="1600" i="1" dirty="0" err="1" smtClean="0">
                <a:latin typeface="Comic Sans MS" panose="030F0702030302020204" pitchFamily="66" charset="0"/>
              </a:rPr>
              <a:t>J’aime</a:t>
            </a:r>
            <a:r>
              <a:rPr lang="en-GB" altLang="en-US" sz="1600" i="1" dirty="0" smtClean="0">
                <a:latin typeface="Comic Sans MS" panose="030F0702030302020204" pitchFamily="66" charset="0"/>
              </a:rPr>
              <a:t> le foot’.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69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354</Words>
  <Application>Microsoft Office PowerPoint</Application>
  <PresentationFormat>Widescreen</PresentationFormat>
  <Paragraphs>224</Paragraphs>
  <Slides>10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Taylor</dc:creator>
  <cp:lastModifiedBy>Kate Taylor</cp:lastModifiedBy>
  <cp:revision>4</cp:revision>
  <dcterms:created xsi:type="dcterms:W3CDTF">2020-06-08T16:26:16Z</dcterms:created>
  <dcterms:modified xsi:type="dcterms:W3CDTF">2021-06-15T13:41:15Z</dcterms:modified>
</cp:coreProperties>
</file>