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3" r:id="rId2"/>
    <p:sldId id="256" r:id="rId3"/>
    <p:sldId id="279" r:id="rId4"/>
    <p:sldId id="280" r:id="rId5"/>
    <p:sldId id="282" r:id="rId6"/>
    <p:sldId id="281" r:id="rId7"/>
    <p:sldId id="286" r:id="rId8"/>
    <p:sldId id="287" r:id="rId9"/>
    <p:sldId id="292" r:id="rId10"/>
    <p:sldId id="28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F4D01C2-B1C2-4C3C-B4C1-03DA0A7E6477}" type="datetimeFigureOut">
              <a:rPr lang="en-GB" smtClean="0"/>
              <a:t>17/09/2019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BA1CE31-50A7-43BC-A610-1AA0678FA199}" type="slidenum">
              <a:rPr lang="en-GB" smtClean="0"/>
              <a:t>‹#›</a:t>
            </a:fld>
            <a:endParaRPr lang="en-GB"/>
          </a:p>
        </p:txBody>
      </p:sp>
    </p:spTree>
    <p:extLst>
      <p:ext uri="{BB962C8B-B14F-4D97-AF65-F5344CB8AC3E}">
        <p14:creationId xmlns:p14="http://schemas.microsoft.com/office/powerpoint/2010/main" val="19360270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376A0A4-5518-4A09-ADDA-DE6905DB7373}" type="datetimeFigureOut">
              <a:rPr lang="en-GB" smtClean="0"/>
              <a:t>17/09/2019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9F27E7F-D51B-47B1-BC4E-BEF939F250DD}" type="slidenum">
              <a:rPr lang="en-GB" smtClean="0"/>
              <a:t>‹#›</a:t>
            </a:fld>
            <a:endParaRPr lang="en-GB"/>
          </a:p>
        </p:txBody>
      </p:sp>
    </p:spTree>
    <p:extLst>
      <p:ext uri="{BB962C8B-B14F-4D97-AF65-F5344CB8AC3E}">
        <p14:creationId xmlns:p14="http://schemas.microsoft.com/office/powerpoint/2010/main" val="18852317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D4D3D16-A41D-4A67-B2D6-036623FDC0ED}" type="datetime1">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B05D8-1571-4608-B1E8-41BF96D3DAEC}" type="slidenum">
              <a:rPr lang="en-GB" smtClean="0"/>
              <a:t>‹#›</a:t>
            </a:fld>
            <a:endParaRPr lang="en-GB"/>
          </a:p>
        </p:txBody>
      </p:sp>
    </p:spTree>
    <p:extLst>
      <p:ext uri="{BB962C8B-B14F-4D97-AF65-F5344CB8AC3E}">
        <p14:creationId xmlns:p14="http://schemas.microsoft.com/office/powerpoint/2010/main" val="1931055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FEFA5F-19E9-4274-AB60-A521354291C9}" type="datetime1">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B05D8-1571-4608-B1E8-41BF96D3DAEC}" type="slidenum">
              <a:rPr lang="en-GB" smtClean="0"/>
              <a:t>‹#›</a:t>
            </a:fld>
            <a:endParaRPr lang="en-GB"/>
          </a:p>
        </p:txBody>
      </p:sp>
    </p:spTree>
    <p:extLst>
      <p:ext uri="{BB962C8B-B14F-4D97-AF65-F5344CB8AC3E}">
        <p14:creationId xmlns:p14="http://schemas.microsoft.com/office/powerpoint/2010/main" val="3921928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2CB665-2812-4152-8511-553DA5449A22}" type="datetime1">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B05D8-1571-4608-B1E8-41BF96D3DAEC}" type="slidenum">
              <a:rPr lang="en-GB" smtClean="0"/>
              <a:t>‹#›</a:t>
            </a:fld>
            <a:endParaRPr lang="en-GB"/>
          </a:p>
        </p:txBody>
      </p:sp>
    </p:spTree>
    <p:extLst>
      <p:ext uri="{BB962C8B-B14F-4D97-AF65-F5344CB8AC3E}">
        <p14:creationId xmlns:p14="http://schemas.microsoft.com/office/powerpoint/2010/main" val="321142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46BCC5-7ED1-4AA4-8264-DD7BCBC67C32}" type="datetime1">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B05D8-1571-4608-B1E8-41BF96D3DAEC}" type="slidenum">
              <a:rPr lang="en-GB" smtClean="0"/>
              <a:t>‹#›</a:t>
            </a:fld>
            <a:endParaRPr lang="en-GB"/>
          </a:p>
        </p:txBody>
      </p:sp>
    </p:spTree>
    <p:extLst>
      <p:ext uri="{BB962C8B-B14F-4D97-AF65-F5344CB8AC3E}">
        <p14:creationId xmlns:p14="http://schemas.microsoft.com/office/powerpoint/2010/main" val="321333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BFFB43-3C29-4DEB-AEF0-AC55FCFD9061}" type="datetime1">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8B05D8-1571-4608-B1E8-41BF96D3DAEC}" type="slidenum">
              <a:rPr lang="en-GB" smtClean="0"/>
              <a:t>‹#›</a:t>
            </a:fld>
            <a:endParaRPr lang="en-GB"/>
          </a:p>
        </p:txBody>
      </p:sp>
    </p:spTree>
    <p:extLst>
      <p:ext uri="{BB962C8B-B14F-4D97-AF65-F5344CB8AC3E}">
        <p14:creationId xmlns:p14="http://schemas.microsoft.com/office/powerpoint/2010/main" val="120270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3745E3F-DFB2-4FFE-B600-305BE8BC31BB}" type="datetime1">
              <a:rPr lang="en-GB" smtClean="0"/>
              <a:t>17/09/2019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8B05D8-1571-4608-B1E8-41BF96D3DAEC}" type="slidenum">
              <a:rPr lang="en-GB" smtClean="0"/>
              <a:t>‹#›</a:t>
            </a:fld>
            <a:endParaRPr lang="en-GB"/>
          </a:p>
        </p:txBody>
      </p:sp>
    </p:spTree>
    <p:extLst>
      <p:ext uri="{BB962C8B-B14F-4D97-AF65-F5344CB8AC3E}">
        <p14:creationId xmlns:p14="http://schemas.microsoft.com/office/powerpoint/2010/main" val="3308956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2E39AD1-838B-4339-92CD-99C170F92A8F}" type="datetime1">
              <a:rPr lang="en-GB" smtClean="0"/>
              <a:t>17/09/2019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8B05D8-1571-4608-B1E8-41BF96D3DAEC}" type="slidenum">
              <a:rPr lang="en-GB" smtClean="0"/>
              <a:t>‹#›</a:t>
            </a:fld>
            <a:endParaRPr lang="en-GB"/>
          </a:p>
        </p:txBody>
      </p:sp>
    </p:spTree>
    <p:extLst>
      <p:ext uri="{BB962C8B-B14F-4D97-AF65-F5344CB8AC3E}">
        <p14:creationId xmlns:p14="http://schemas.microsoft.com/office/powerpoint/2010/main" val="419563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5909AC8-BBFD-42F2-A3ED-266D4E060604}" type="datetime1">
              <a:rPr lang="en-GB" smtClean="0"/>
              <a:t>17/09/2019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8B05D8-1571-4608-B1E8-41BF96D3DAEC}" type="slidenum">
              <a:rPr lang="en-GB" smtClean="0"/>
              <a:t>‹#›</a:t>
            </a:fld>
            <a:endParaRPr lang="en-GB"/>
          </a:p>
        </p:txBody>
      </p:sp>
    </p:spTree>
    <p:extLst>
      <p:ext uri="{BB962C8B-B14F-4D97-AF65-F5344CB8AC3E}">
        <p14:creationId xmlns:p14="http://schemas.microsoft.com/office/powerpoint/2010/main" val="295403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03B8A-C324-49D3-B4D5-63108BC5566C}" type="datetime1">
              <a:rPr lang="en-GB" smtClean="0"/>
              <a:t>17/09/2019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8B05D8-1571-4608-B1E8-41BF96D3DAEC}" type="slidenum">
              <a:rPr lang="en-GB" smtClean="0"/>
              <a:t>‹#›</a:t>
            </a:fld>
            <a:endParaRPr lang="en-GB"/>
          </a:p>
        </p:txBody>
      </p:sp>
    </p:spTree>
    <p:extLst>
      <p:ext uri="{BB962C8B-B14F-4D97-AF65-F5344CB8AC3E}">
        <p14:creationId xmlns:p14="http://schemas.microsoft.com/office/powerpoint/2010/main" val="4139467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E0FB0-F0C2-4E3B-90A1-9CD4B70A1A1E}" type="datetime1">
              <a:rPr lang="en-GB" smtClean="0"/>
              <a:t>17/09/2019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8B05D8-1571-4608-B1E8-41BF96D3DAEC}" type="slidenum">
              <a:rPr lang="en-GB" smtClean="0"/>
              <a:t>‹#›</a:t>
            </a:fld>
            <a:endParaRPr lang="en-GB"/>
          </a:p>
        </p:txBody>
      </p:sp>
    </p:spTree>
    <p:extLst>
      <p:ext uri="{BB962C8B-B14F-4D97-AF65-F5344CB8AC3E}">
        <p14:creationId xmlns:p14="http://schemas.microsoft.com/office/powerpoint/2010/main" val="180237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0F46D-A85B-4538-9C45-2ABC6BE5B2ED}" type="datetime1">
              <a:rPr lang="en-GB" smtClean="0"/>
              <a:t>17/09/2019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8B05D8-1571-4608-B1E8-41BF96D3DAEC}" type="slidenum">
              <a:rPr lang="en-GB" smtClean="0"/>
              <a:t>‹#›</a:t>
            </a:fld>
            <a:endParaRPr lang="en-GB"/>
          </a:p>
        </p:txBody>
      </p:sp>
    </p:spTree>
    <p:extLst>
      <p:ext uri="{BB962C8B-B14F-4D97-AF65-F5344CB8AC3E}">
        <p14:creationId xmlns:p14="http://schemas.microsoft.com/office/powerpoint/2010/main" val="236566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D39AB-BFA3-4DA6-9B9B-703FAF1A97C4}" type="datetime1">
              <a:rPr lang="en-GB" smtClean="0"/>
              <a:t>17/09/2019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B05D8-1571-4608-B1E8-41BF96D3DAEC}" type="slidenum">
              <a:rPr lang="en-GB" smtClean="0"/>
              <a:t>‹#›</a:t>
            </a:fld>
            <a:endParaRPr lang="en-GB"/>
          </a:p>
        </p:txBody>
      </p:sp>
    </p:spTree>
    <p:extLst>
      <p:ext uri="{BB962C8B-B14F-4D97-AF65-F5344CB8AC3E}">
        <p14:creationId xmlns:p14="http://schemas.microsoft.com/office/powerpoint/2010/main" val="2144115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GB" dirty="0" smtClean="0"/>
          </a:p>
          <a:p>
            <a:pPr marL="0" indent="0" algn="ctr">
              <a:buNone/>
            </a:pPr>
            <a:r>
              <a:rPr lang="en-GB" sz="5400" b="1" u="sng" dirty="0" smtClean="0">
                <a:latin typeface="Comic Sans MS" panose="030F0702030302020204" pitchFamily="66" charset="0"/>
              </a:rPr>
              <a:t>Welcome to Year One</a:t>
            </a:r>
          </a:p>
          <a:p>
            <a:pPr marL="0" indent="0">
              <a:buNone/>
            </a:pPr>
            <a:endParaRPr lang="en-GB" dirty="0"/>
          </a:p>
          <a:p>
            <a:pPr marL="0" indent="0" algn="ctr">
              <a:buNone/>
            </a:pPr>
            <a:r>
              <a:rPr lang="en-GB" sz="4200" dirty="0" smtClean="0"/>
              <a:t>Please sign in as you arrive.</a:t>
            </a:r>
          </a:p>
          <a:p>
            <a:pPr marL="0" indent="0" algn="ctr">
              <a:buNone/>
            </a:pPr>
            <a:r>
              <a:rPr lang="en-GB" sz="4200" dirty="0" smtClean="0"/>
              <a:t>Thank you</a:t>
            </a:r>
            <a:endParaRPr lang="en-GB" sz="4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144000" cy="1790700"/>
          </a:xfrm>
          <a:prstGeom prst="rect">
            <a:avLst/>
          </a:prstGeom>
        </p:spPr>
      </p:pic>
    </p:spTree>
    <p:extLst>
      <p:ext uri="{BB962C8B-B14F-4D97-AF65-F5344CB8AC3E}">
        <p14:creationId xmlns:p14="http://schemas.microsoft.com/office/powerpoint/2010/main" val="2453876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627188"/>
            <a:ext cx="8229600" cy="518618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b="1" dirty="0" smtClean="0">
              <a:latin typeface="Comic Sans MS" panose="030F0702030302020204" pitchFamily="66" charset="0"/>
            </a:endParaRPr>
          </a:p>
          <a:p>
            <a:pPr marL="0" indent="0" algn="ctr">
              <a:buNone/>
            </a:pPr>
            <a:endParaRPr lang="en-GB" b="1" dirty="0" smtClean="0">
              <a:latin typeface="Comic Sans MS" panose="030F0702030302020204" pitchFamily="66" charset="0"/>
            </a:endParaRPr>
          </a:p>
          <a:p>
            <a:pPr marL="0" indent="0" algn="ctr">
              <a:buNone/>
            </a:pPr>
            <a:r>
              <a:rPr lang="en-GB" dirty="0"/>
              <a:t>We look forward to a wonderful </a:t>
            </a:r>
            <a:r>
              <a:rPr lang="en-GB" dirty="0" smtClean="0"/>
              <a:t>year with your children, we </a:t>
            </a:r>
            <a:r>
              <a:rPr lang="en-GB" dirty="0"/>
              <a:t>will do our </a:t>
            </a:r>
            <a:r>
              <a:rPr lang="en-GB" dirty="0" smtClean="0"/>
              <a:t>best to help them progress as much as possible! </a:t>
            </a:r>
            <a:endParaRPr lang="en-GB" b="1" dirty="0" smtClean="0">
              <a:latin typeface="Comic Sans MS" panose="030F0702030302020204" pitchFamily="66" charset="0"/>
            </a:endParaRPr>
          </a:p>
          <a:p>
            <a:pPr marL="0" indent="0" algn="ctr">
              <a:buNone/>
            </a:pPr>
            <a:endParaRPr lang="en-GB" b="1" dirty="0" smtClean="0">
              <a:latin typeface="Comic Sans MS" panose="030F0702030302020204" pitchFamily="66" charset="0"/>
            </a:endParaRPr>
          </a:p>
          <a:p>
            <a:pPr marL="0" indent="0" algn="ctr">
              <a:buNone/>
            </a:pPr>
            <a:r>
              <a:rPr lang="en-GB" b="1" dirty="0" smtClean="0">
                <a:latin typeface="Comic Sans MS" panose="030F0702030302020204" pitchFamily="66" charset="0"/>
              </a:rPr>
              <a:t>Thank you for your time.  Are there any questions we can answer?</a:t>
            </a:r>
            <a:r>
              <a:rPr lang="en-GB" b="1" dirty="0" smtClean="0"/>
              <a:t/>
            </a:r>
            <a:br>
              <a:rPr lang="en-GB" b="1" dirty="0" smtClean="0"/>
            </a:br>
            <a:endParaRPr lang="en-GB" dirty="0"/>
          </a:p>
          <a:p>
            <a:pPr marL="0" indent="0">
              <a:buFont typeface="Arial" pitchFamily="34" charset="0"/>
              <a:buNone/>
            </a:pPr>
            <a:endParaRPr lang="en-GB" b="1" dirty="0" smtClean="0">
              <a:latin typeface="Comic Sans MS" panose="030F0702030302020204" pitchFamily="66" charset="0"/>
            </a:endParaRPr>
          </a:p>
          <a:p>
            <a:pPr marL="0" indent="0">
              <a:buNone/>
            </a:pPr>
            <a:r>
              <a:rPr lang="en-GB" b="1" dirty="0" smtClean="0">
                <a:latin typeface="Comic Sans MS" panose="030F0702030302020204" pitchFamily="66" charset="0"/>
              </a:rPr>
              <a:t/>
            </a:r>
            <a:br>
              <a:rPr lang="en-GB" b="1" dirty="0" smtClean="0">
                <a:latin typeface="Comic Sans MS" panose="030F0702030302020204" pitchFamily="66" charset="0"/>
              </a:rPr>
            </a:br>
            <a:endParaRPr lang="en-GB" b="1" dirty="0" smtClean="0">
              <a:latin typeface="Comic Sans MS" panose="030F0702030302020204"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144000" cy="1790700"/>
          </a:xfrm>
          <a:prstGeom prst="rect">
            <a:avLst/>
          </a:prstGeom>
        </p:spPr>
      </p:pic>
    </p:spTree>
    <p:extLst>
      <p:ext uri="{BB962C8B-B14F-4D97-AF65-F5344CB8AC3E}">
        <p14:creationId xmlns:p14="http://schemas.microsoft.com/office/powerpoint/2010/main" val="1400227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6833"/>
            <a:ext cx="7772400" cy="1224136"/>
          </a:xfrm>
        </p:spPr>
        <p:txBody>
          <a:bodyPr>
            <a:normAutofit/>
          </a:bodyPr>
          <a:lstStyle/>
          <a:p>
            <a:r>
              <a:rPr lang="en-GB" b="1" dirty="0" smtClean="0">
                <a:latin typeface="Comic Sans MS" panose="030F0702030302020204" pitchFamily="66" charset="0"/>
              </a:rPr>
              <a:t>Welcome!</a:t>
            </a:r>
            <a:endParaRPr lang="en-GB" b="1" dirty="0">
              <a:latin typeface="Comic Sans MS" panose="030F0702030302020204" pitchFamily="66" charset="0"/>
            </a:endParaRPr>
          </a:p>
        </p:txBody>
      </p:sp>
      <p:sp>
        <p:nvSpPr>
          <p:cNvPr id="3" name="Subtitle 2"/>
          <p:cNvSpPr>
            <a:spLocks noGrp="1"/>
          </p:cNvSpPr>
          <p:nvPr>
            <p:ph type="subTitle" idx="1"/>
          </p:nvPr>
        </p:nvSpPr>
        <p:spPr>
          <a:xfrm>
            <a:off x="467545" y="2636912"/>
            <a:ext cx="8208912" cy="3744416"/>
          </a:xfrm>
        </p:spPr>
        <p:txBody>
          <a:bodyPr>
            <a:normAutofit fontScale="92500" lnSpcReduction="10000"/>
          </a:bodyPr>
          <a:lstStyle/>
          <a:p>
            <a:endParaRPr lang="en-GB" dirty="0" smtClean="0">
              <a:solidFill>
                <a:schemeClr val="tx1"/>
              </a:solidFill>
              <a:latin typeface="Comic Sans MS" panose="030F0702030302020204" pitchFamily="66" charset="0"/>
            </a:endParaRPr>
          </a:p>
          <a:p>
            <a:r>
              <a:rPr lang="en-GB" dirty="0" smtClean="0">
                <a:solidFill>
                  <a:schemeClr val="tx1"/>
                </a:solidFill>
                <a:latin typeface="Comic Sans MS" panose="030F0702030302020204" pitchFamily="66" charset="0"/>
              </a:rPr>
              <a:t>We aim to answer any questions that you may have about our daily timetable and the Year One curriculum.</a:t>
            </a:r>
          </a:p>
          <a:p>
            <a:r>
              <a:rPr lang="en-GB" dirty="0" smtClean="0">
                <a:solidFill>
                  <a:schemeClr val="tx1"/>
                </a:solidFill>
                <a:latin typeface="Comic Sans MS" panose="030F0702030302020204" pitchFamily="66" charset="0"/>
              </a:rPr>
              <a:t/>
            </a:r>
            <a:br>
              <a:rPr lang="en-GB" dirty="0" smtClean="0">
                <a:solidFill>
                  <a:schemeClr val="tx1"/>
                </a:solidFill>
                <a:latin typeface="Comic Sans MS" panose="030F0702030302020204" pitchFamily="66" charset="0"/>
              </a:rPr>
            </a:br>
            <a:r>
              <a:rPr lang="en-GB" dirty="0" smtClean="0">
                <a:solidFill>
                  <a:schemeClr val="tx1"/>
                </a:solidFill>
                <a:latin typeface="Comic Sans MS" panose="030F0702030302020204" pitchFamily="66" charset="0"/>
              </a:rPr>
              <a:t>Year 1 </a:t>
            </a:r>
            <a:r>
              <a:rPr lang="en-GB" dirty="0">
                <a:solidFill>
                  <a:schemeClr val="tx1"/>
                </a:solidFill>
                <a:latin typeface="Comic Sans MS" panose="030F0702030302020204" pitchFamily="66" charset="0"/>
              </a:rPr>
              <a:t>teachers:</a:t>
            </a:r>
          </a:p>
          <a:p>
            <a:r>
              <a:rPr lang="en-GB" dirty="0" smtClean="0">
                <a:solidFill>
                  <a:schemeClr val="tx1"/>
                </a:solidFill>
                <a:latin typeface="Comic Sans MS" panose="030F0702030302020204" pitchFamily="66" charset="0"/>
              </a:rPr>
              <a:t>Miss Harnett, Miss Metcalfe, Miss Wood and Miss Morton</a:t>
            </a:r>
            <a:endParaRPr lang="en-GB" dirty="0" smtClean="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144000" cy="1790700"/>
          </a:xfrm>
          <a:prstGeom prst="rect">
            <a:avLst/>
          </a:prstGeom>
        </p:spPr>
      </p:pic>
    </p:spTree>
    <p:extLst>
      <p:ext uri="{BB962C8B-B14F-4D97-AF65-F5344CB8AC3E}">
        <p14:creationId xmlns:p14="http://schemas.microsoft.com/office/powerpoint/2010/main" val="2305247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901826"/>
            <a:ext cx="8229600" cy="4684985"/>
          </a:xfrm>
        </p:spPr>
        <p:txBody>
          <a:bodyPr>
            <a:normAutofit fontScale="92500" lnSpcReduction="20000"/>
          </a:bodyPr>
          <a:lstStyle/>
          <a:p>
            <a:pPr marL="0" indent="0">
              <a:buNone/>
            </a:pPr>
            <a:r>
              <a:rPr lang="en-GB" b="1" dirty="0" smtClean="0">
                <a:latin typeface="Comic Sans MS" panose="030F0702030302020204" pitchFamily="66" charset="0"/>
              </a:rPr>
              <a:t>Teaching routines:</a:t>
            </a:r>
            <a:br>
              <a:rPr lang="en-GB" b="1" dirty="0" smtClean="0">
                <a:latin typeface="Comic Sans MS" panose="030F0702030302020204" pitchFamily="66" charset="0"/>
              </a:rPr>
            </a:br>
            <a:endParaRPr lang="en-GB" b="1" dirty="0">
              <a:latin typeface="Comic Sans MS" panose="030F0702030302020204" pitchFamily="66" charset="0"/>
            </a:endParaRPr>
          </a:p>
          <a:p>
            <a:r>
              <a:rPr lang="en-GB" dirty="0" smtClean="0"/>
              <a:t>Mrs Gowrie, Mrs Brocklehurst and Mrs Stafford will </a:t>
            </a:r>
            <a:r>
              <a:rPr lang="en-GB" dirty="0"/>
              <a:t>be our Teaching </a:t>
            </a:r>
            <a:r>
              <a:rPr lang="en-GB" dirty="0" smtClean="0"/>
              <a:t>Assistants across the three classes </a:t>
            </a:r>
            <a:r>
              <a:rPr lang="en-GB" dirty="0"/>
              <a:t>for this year, working </a:t>
            </a:r>
            <a:r>
              <a:rPr lang="en-GB" dirty="0" smtClean="0"/>
              <a:t>with groups </a:t>
            </a:r>
            <a:r>
              <a:rPr lang="en-GB" dirty="0"/>
              <a:t>of children at a time to ensure essential progress is </a:t>
            </a:r>
            <a:r>
              <a:rPr lang="en-GB" dirty="0" smtClean="0"/>
              <a:t>achieved. </a:t>
            </a:r>
            <a:r>
              <a:rPr lang="en-GB" dirty="0" smtClean="0"/>
              <a:t>We are also lucky to have an experienced Volunteer, Mrs Tariq.</a:t>
            </a:r>
            <a:endParaRPr lang="en-GB" dirty="0" smtClean="0"/>
          </a:p>
          <a:p>
            <a:r>
              <a:rPr lang="en-GB" dirty="0" smtClean="0"/>
              <a:t>In Year 1 the </a:t>
            </a:r>
            <a:r>
              <a:rPr lang="en-GB" dirty="0"/>
              <a:t>class will have </a:t>
            </a:r>
            <a:r>
              <a:rPr lang="en-GB" dirty="0" smtClean="0"/>
              <a:t>drama lessons taught </a:t>
            </a:r>
            <a:r>
              <a:rPr lang="en-GB" dirty="0"/>
              <a:t>by </a:t>
            </a:r>
            <a:r>
              <a:rPr lang="en-GB" dirty="0" smtClean="0"/>
              <a:t>Mr Simpson, French lessons with Mrs </a:t>
            </a:r>
            <a:r>
              <a:rPr lang="en-GB" dirty="0" err="1" smtClean="0"/>
              <a:t>Jorgensson</a:t>
            </a:r>
            <a:r>
              <a:rPr lang="en-GB" dirty="0" smtClean="0"/>
              <a:t> </a:t>
            </a:r>
            <a:r>
              <a:rPr lang="en-GB" dirty="0" smtClean="0"/>
              <a:t>and PE lessons </a:t>
            </a:r>
            <a:r>
              <a:rPr lang="en-GB" dirty="0"/>
              <a:t>taught by </a:t>
            </a:r>
            <a:r>
              <a:rPr lang="en-GB" dirty="0" smtClean="0"/>
              <a:t>sports coaches. </a:t>
            </a:r>
            <a:r>
              <a:rPr lang="en-GB" dirty="0"/>
              <a:t>These will be on </a:t>
            </a:r>
            <a:r>
              <a:rPr lang="en-GB" dirty="0" smtClean="0"/>
              <a:t>Tuesday afternoons.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144000" cy="1790700"/>
          </a:xfrm>
          <a:prstGeom prst="rect">
            <a:avLst/>
          </a:prstGeom>
        </p:spPr>
      </p:pic>
    </p:spTree>
    <p:extLst>
      <p:ext uri="{BB962C8B-B14F-4D97-AF65-F5344CB8AC3E}">
        <p14:creationId xmlns:p14="http://schemas.microsoft.com/office/powerpoint/2010/main" val="3414924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Content Placeholder 2"/>
          <p:cNvSpPr txBox="1">
            <a:spLocks/>
          </p:cNvSpPr>
          <p:nvPr/>
        </p:nvSpPr>
        <p:spPr>
          <a:xfrm>
            <a:off x="457200" y="1901826"/>
            <a:ext cx="8229600" cy="495617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b="1" dirty="0" smtClean="0">
                <a:latin typeface="Comic Sans MS" panose="030F0702030302020204" pitchFamily="66" charset="0"/>
              </a:rPr>
              <a:t>Curriculum:</a:t>
            </a:r>
          </a:p>
          <a:p>
            <a:r>
              <a:rPr lang="en-GB" dirty="0" smtClean="0"/>
              <a:t>Levels have been abolished by the Government throughout Primary Schools.</a:t>
            </a:r>
          </a:p>
          <a:p>
            <a:r>
              <a:rPr lang="en-GB" dirty="0" smtClean="0"/>
              <a:t>We still monitor and track the progress each individual child makes to ensure we are supporting them to flourish and fulfil their full potential.</a:t>
            </a:r>
          </a:p>
          <a:p>
            <a:r>
              <a:rPr lang="en-GB" dirty="0" smtClean="0"/>
              <a:t>Curriculum booklet on website.</a:t>
            </a:r>
          </a:p>
          <a:p>
            <a:r>
              <a:rPr lang="en-GB" dirty="0" smtClean="0"/>
              <a:t>We are happy to run a phonics </a:t>
            </a:r>
            <a:r>
              <a:rPr lang="en-GB" dirty="0"/>
              <a:t>workshop to demonstrate how to help your children learn through phonics</a:t>
            </a:r>
            <a:r>
              <a:rPr lang="en-GB" dirty="0" smtClean="0"/>
              <a:t>.</a:t>
            </a: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144000" cy="1790700"/>
          </a:xfrm>
          <a:prstGeom prst="rect">
            <a:avLst/>
          </a:prstGeom>
        </p:spPr>
      </p:pic>
    </p:spTree>
    <p:extLst>
      <p:ext uri="{BB962C8B-B14F-4D97-AF65-F5344CB8AC3E}">
        <p14:creationId xmlns:p14="http://schemas.microsoft.com/office/powerpoint/2010/main" val="1818497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5" name="Content Placeholder 2"/>
          <p:cNvSpPr txBox="1">
            <a:spLocks/>
          </p:cNvSpPr>
          <p:nvPr/>
        </p:nvSpPr>
        <p:spPr>
          <a:xfrm>
            <a:off x="457200" y="1627188"/>
            <a:ext cx="8229600" cy="5618236"/>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b="1" dirty="0" smtClean="0">
                <a:latin typeface="Comic Sans MS" panose="030F0702030302020204" pitchFamily="66" charset="0"/>
              </a:rPr>
              <a:t>Reading:</a:t>
            </a:r>
          </a:p>
          <a:p>
            <a:r>
              <a:rPr lang="en-GB" dirty="0"/>
              <a:t>It is essential that children bring their reading books to school each day</a:t>
            </a:r>
            <a:r>
              <a:rPr lang="en-GB" dirty="0" smtClean="0"/>
              <a:t>.</a:t>
            </a:r>
          </a:p>
          <a:p>
            <a:r>
              <a:rPr lang="en-GB" dirty="0"/>
              <a:t>The Class </a:t>
            </a:r>
            <a:r>
              <a:rPr lang="en-GB" dirty="0" smtClean="0"/>
              <a:t>Teacher or Teaching Assistant </a:t>
            </a:r>
            <a:r>
              <a:rPr lang="en-GB" dirty="0"/>
              <a:t>will listen to your child read within a guided reading session each week. </a:t>
            </a:r>
            <a:endParaRPr lang="en-GB" dirty="0" smtClean="0"/>
          </a:p>
          <a:p>
            <a:r>
              <a:rPr lang="en-GB" dirty="0" smtClean="0"/>
              <a:t>Guided reading will be a taught session and will use a book of a higher level to provide more challenge. </a:t>
            </a:r>
          </a:p>
          <a:p>
            <a:r>
              <a:rPr lang="en-GB" dirty="0"/>
              <a:t>Children will also have the opportunity to change their individual reading books throughout the week</a:t>
            </a:r>
            <a:r>
              <a:rPr lang="en-GB" dirty="0" smtClean="0"/>
              <a:t>.</a:t>
            </a:r>
          </a:p>
          <a:p>
            <a:r>
              <a:rPr lang="en-GB" dirty="0"/>
              <a:t>Please support your child by encouraging them to </a:t>
            </a:r>
            <a:r>
              <a:rPr lang="en-GB" dirty="0" smtClean="0"/>
              <a:t>read on a daily basis, </a:t>
            </a:r>
            <a:r>
              <a:rPr lang="en-GB" dirty="0"/>
              <a:t>for a minimum of </a:t>
            </a:r>
            <a:r>
              <a:rPr lang="en-GB" dirty="0" smtClean="0"/>
              <a:t>10 </a:t>
            </a:r>
            <a:r>
              <a:rPr lang="en-GB" dirty="0"/>
              <a:t>minutes, </a:t>
            </a:r>
            <a:r>
              <a:rPr lang="en-GB" dirty="0" smtClean="0"/>
              <a:t>and </a:t>
            </a:r>
            <a:r>
              <a:rPr lang="en-GB" dirty="0"/>
              <a:t>signing their Reading Record </a:t>
            </a:r>
            <a:r>
              <a:rPr lang="en-GB" dirty="0" smtClean="0"/>
              <a:t>when you have finished </a:t>
            </a:r>
            <a:r>
              <a:rPr lang="en-GB" u="sng" dirty="0" smtClean="0"/>
              <a:t>both</a:t>
            </a:r>
            <a:r>
              <a:rPr lang="en-GB" dirty="0" smtClean="0"/>
              <a:t> books. </a:t>
            </a:r>
            <a:r>
              <a:rPr lang="en-GB" dirty="0" smtClean="0"/>
              <a:t>Books </a:t>
            </a:r>
            <a:r>
              <a:rPr lang="en-GB" u="sng" dirty="0" smtClean="0"/>
              <a:t>will not </a:t>
            </a:r>
            <a:r>
              <a:rPr lang="en-GB" dirty="0" smtClean="0"/>
              <a:t>be changed unless an adult has signed the Reading Record and children have put them in the box.</a:t>
            </a:r>
            <a:endParaRPr lang="en-GB" dirty="0" smtClean="0"/>
          </a:p>
          <a:p>
            <a:r>
              <a:rPr lang="en-GB" dirty="0" smtClean="0"/>
              <a:t>Please ask lots of questions with your children (using the coloured book marks) to help with their comprehension. </a:t>
            </a:r>
            <a:r>
              <a:rPr lang="en-GB" b="1" dirty="0" smtClean="0">
                <a:latin typeface="Comic Sans MS" panose="030F0702030302020204" pitchFamily="66" charset="0"/>
              </a:rPr>
              <a:t/>
            </a:r>
            <a:br>
              <a:rPr lang="en-GB" b="1" dirty="0" smtClean="0">
                <a:latin typeface="Comic Sans MS" panose="030F0702030302020204" pitchFamily="66" charset="0"/>
              </a:rPr>
            </a:br>
            <a:endParaRPr lang="en-GB" b="1" dirty="0" smtClean="0">
              <a:latin typeface="Comic Sans MS" panose="030F0702030302020204"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144000" cy="1790700"/>
          </a:xfrm>
          <a:prstGeom prst="rect">
            <a:avLst/>
          </a:prstGeom>
        </p:spPr>
      </p:pic>
    </p:spTree>
    <p:extLst>
      <p:ext uri="{BB962C8B-B14F-4D97-AF65-F5344CB8AC3E}">
        <p14:creationId xmlns:p14="http://schemas.microsoft.com/office/powerpoint/2010/main" val="2175294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700808"/>
            <a:ext cx="8229600" cy="495617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b="1" dirty="0" smtClean="0">
                <a:latin typeface="Comic Sans MS" panose="030F0702030302020204" pitchFamily="66" charset="0"/>
              </a:rPr>
              <a:t>Homework:</a:t>
            </a:r>
          </a:p>
          <a:p>
            <a:r>
              <a:rPr lang="en-GB" dirty="0" smtClean="0"/>
              <a:t>Given out on Fridays</a:t>
            </a:r>
          </a:p>
          <a:p>
            <a:r>
              <a:rPr lang="en-US" dirty="0" smtClean="0"/>
              <a:t>We aim to support the learning that has happened that week within school.</a:t>
            </a:r>
          </a:p>
          <a:p>
            <a:r>
              <a:rPr lang="en-GB" dirty="0" smtClean="0"/>
              <a:t>Children </a:t>
            </a:r>
            <a:r>
              <a:rPr lang="en-GB" dirty="0"/>
              <a:t>will be given </a:t>
            </a:r>
            <a:r>
              <a:rPr lang="en-GB" dirty="0" smtClean="0"/>
              <a:t>a spelling </a:t>
            </a:r>
            <a:r>
              <a:rPr lang="en-GB" dirty="0" smtClean="0"/>
              <a:t>list and </a:t>
            </a:r>
            <a:r>
              <a:rPr lang="en-GB" dirty="0" smtClean="0"/>
              <a:t>a practical maths </a:t>
            </a:r>
            <a:r>
              <a:rPr lang="en-GB" dirty="0" smtClean="0"/>
              <a:t>and English activity</a:t>
            </a:r>
            <a:r>
              <a:rPr lang="en-GB" dirty="0" smtClean="0"/>
              <a:t>. This work is intended as a revision exercise so we would appreciate your support in assisting the children with their tasks. </a:t>
            </a:r>
            <a:endParaRPr lang="en-GB" dirty="0"/>
          </a:p>
          <a:p>
            <a:r>
              <a:rPr lang="en-GB" dirty="0" smtClean="0"/>
              <a:t>To be completed at home, </a:t>
            </a:r>
            <a:r>
              <a:rPr lang="en-GB" u="sng" dirty="0" smtClean="0"/>
              <a:t>no evidence </a:t>
            </a:r>
            <a:r>
              <a:rPr lang="en-GB" dirty="0" smtClean="0"/>
              <a:t>needs to be brought back into school unless asked. </a:t>
            </a:r>
            <a:r>
              <a:rPr lang="en-GB" b="1" dirty="0" smtClean="0">
                <a:latin typeface="Comic Sans MS" panose="030F0702030302020204" pitchFamily="66" charset="0"/>
              </a:rPr>
              <a:t/>
            </a:r>
            <a:br>
              <a:rPr lang="en-GB" b="1" dirty="0" smtClean="0">
                <a:latin typeface="Comic Sans MS" panose="030F0702030302020204" pitchFamily="66" charset="0"/>
              </a:rPr>
            </a:br>
            <a:endParaRPr lang="en-GB" b="1" dirty="0" smtClean="0">
              <a:latin typeface="Comic Sans MS" panose="030F0702030302020204"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144000" cy="1790700"/>
          </a:xfrm>
          <a:prstGeom prst="rect">
            <a:avLst/>
          </a:prstGeom>
        </p:spPr>
      </p:pic>
    </p:spTree>
    <p:extLst>
      <p:ext uri="{BB962C8B-B14F-4D97-AF65-F5344CB8AC3E}">
        <p14:creationId xmlns:p14="http://schemas.microsoft.com/office/powerpoint/2010/main" val="3971088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627188"/>
            <a:ext cx="8229600" cy="518618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b="1" u="sng" dirty="0" smtClean="0">
                <a:latin typeface="Comic Sans MS" panose="030F0702030302020204" pitchFamily="66" charset="0"/>
              </a:rPr>
              <a:t>PE </a:t>
            </a:r>
            <a:r>
              <a:rPr lang="en-GB" b="1" u="sng" dirty="0">
                <a:latin typeface="Comic Sans MS" panose="030F0702030302020204" pitchFamily="66" charset="0"/>
              </a:rPr>
              <a:t>and </a:t>
            </a:r>
            <a:r>
              <a:rPr lang="en-GB" b="1" u="sng" dirty="0" smtClean="0">
                <a:latin typeface="Comic Sans MS" panose="030F0702030302020204" pitchFamily="66" charset="0"/>
              </a:rPr>
              <a:t>Games:</a:t>
            </a:r>
            <a:r>
              <a:rPr lang="en-GB" b="1" u="sng" dirty="0" smtClean="0"/>
              <a:t/>
            </a:r>
            <a:br>
              <a:rPr lang="en-GB" b="1" u="sng" dirty="0" smtClean="0"/>
            </a:br>
            <a:endParaRPr lang="en-GB" dirty="0"/>
          </a:p>
          <a:p>
            <a:r>
              <a:rPr lang="en-GB" dirty="0"/>
              <a:t>Outdoor PE kit is required on </a:t>
            </a:r>
            <a:r>
              <a:rPr lang="en-GB" dirty="0" smtClean="0"/>
              <a:t>Tuesdays. </a:t>
            </a:r>
            <a:endParaRPr lang="en-GB" dirty="0"/>
          </a:p>
          <a:p>
            <a:r>
              <a:rPr lang="en-GB" dirty="0"/>
              <a:t>Indoor PE kit should be in school at all times as this may be required for other purposes</a:t>
            </a:r>
            <a:r>
              <a:rPr lang="en-GB" dirty="0" smtClean="0"/>
              <a:t>.</a:t>
            </a:r>
          </a:p>
          <a:p>
            <a:r>
              <a:rPr lang="en-GB" dirty="0" smtClean="0"/>
              <a:t>Please ensure your child has the correct PE kit.</a:t>
            </a:r>
          </a:p>
          <a:p>
            <a:r>
              <a:rPr lang="en-GB" dirty="0"/>
              <a:t>All kit should be clearly named. Kits will be kept in school at all times and will be sent home at the end of each half term</a:t>
            </a:r>
            <a:r>
              <a:rPr lang="en-GB" dirty="0" smtClean="0"/>
              <a:t>.</a:t>
            </a:r>
            <a:endParaRPr lang="en-GB" dirty="0"/>
          </a:p>
          <a:p>
            <a:pPr marL="0" indent="0">
              <a:buFont typeface="Arial" pitchFamily="34" charset="0"/>
              <a:buNone/>
            </a:pPr>
            <a:endParaRPr lang="en-GB" b="1" dirty="0" smtClean="0">
              <a:latin typeface="Comic Sans MS" panose="030F0702030302020204" pitchFamily="66" charset="0"/>
            </a:endParaRPr>
          </a:p>
          <a:p>
            <a:pPr marL="0" indent="0">
              <a:buNone/>
            </a:pPr>
            <a:r>
              <a:rPr lang="en-GB" b="1" dirty="0" smtClean="0">
                <a:latin typeface="Comic Sans MS" panose="030F0702030302020204" pitchFamily="66" charset="0"/>
              </a:rPr>
              <a:t/>
            </a:r>
            <a:br>
              <a:rPr lang="en-GB" b="1" dirty="0" smtClean="0">
                <a:latin typeface="Comic Sans MS" panose="030F0702030302020204" pitchFamily="66" charset="0"/>
              </a:rPr>
            </a:br>
            <a:endParaRPr lang="en-GB" b="1" dirty="0" smtClean="0">
              <a:latin typeface="Comic Sans MS" panose="030F0702030302020204"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144000" cy="1790700"/>
          </a:xfrm>
          <a:prstGeom prst="rect">
            <a:avLst/>
          </a:prstGeom>
        </p:spPr>
      </p:pic>
    </p:spTree>
    <p:extLst>
      <p:ext uri="{BB962C8B-B14F-4D97-AF65-F5344CB8AC3E}">
        <p14:creationId xmlns:p14="http://schemas.microsoft.com/office/powerpoint/2010/main" val="1464745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95536" y="1412776"/>
            <a:ext cx="8229600" cy="5688632"/>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6300" b="1" u="sng" dirty="0" smtClean="0">
                <a:latin typeface="Comic Sans MS" panose="030F0702030302020204" pitchFamily="66" charset="0"/>
              </a:rPr>
              <a:t>Communication:</a:t>
            </a:r>
          </a:p>
          <a:p>
            <a:pPr marL="0" indent="0">
              <a:buNone/>
            </a:pPr>
            <a:endParaRPr lang="en-GB" b="1" dirty="0"/>
          </a:p>
          <a:p>
            <a:r>
              <a:rPr lang="en-GB" sz="6000" dirty="0"/>
              <a:t>Information will be sent home via </a:t>
            </a:r>
            <a:r>
              <a:rPr lang="en-GB" sz="6000" dirty="0" smtClean="0"/>
              <a:t>e-mail or text.  Letters will (usually) be sent on a Friday.</a:t>
            </a:r>
          </a:p>
          <a:p>
            <a:r>
              <a:rPr lang="en-GB" sz="6000" dirty="0"/>
              <a:t>We may also use your child’s Reading Record to communicate personally with you, so please check these regularly. </a:t>
            </a:r>
            <a:endParaRPr lang="en-GB" sz="6000" dirty="0" smtClean="0"/>
          </a:p>
          <a:p>
            <a:r>
              <a:rPr lang="en-GB" sz="6000" dirty="0"/>
              <a:t>If you want to speak to your child’s Class Teacher personally or need to discuss a matter at length then please send a letter </a:t>
            </a:r>
            <a:r>
              <a:rPr lang="en-GB" sz="6000" dirty="0" smtClean="0"/>
              <a:t>or call the office to </a:t>
            </a:r>
            <a:r>
              <a:rPr lang="en-GB" sz="6000" dirty="0"/>
              <a:t>request an appointment at a mutually convenient time</a:t>
            </a:r>
            <a:r>
              <a:rPr lang="en-GB" sz="6000" dirty="0" smtClean="0"/>
              <a:t>.</a:t>
            </a:r>
          </a:p>
          <a:p>
            <a:r>
              <a:rPr lang="en-GB" sz="6000" dirty="0" smtClean="0"/>
              <a:t>School website – We will try to update it regularly with pictures and information about our learning.</a:t>
            </a:r>
          </a:p>
          <a:p>
            <a:r>
              <a:rPr lang="en-GB" sz="6000" dirty="0" smtClean="0"/>
              <a:t>Class Dojo – please only use the message service during office hours. We will always read your messages, but as we are with the children all day we may not have the time to reply. </a:t>
            </a:r>
            <a:r>
              <a:rPr lang="en-GB" sz="6000" dirty="0" smtClean="0"/>
              <a:t>Please only use the messaging service for important information that can’t be passed on at the door. </a:t>
            </a:r>
            <a:endParaRPr lang="en-GB" sz="6000" dirty="0" smtClean="0"/>
          </a:p>
          <a:p>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36" y="-243408"/>
            <a:ext cx="9144000" cy="1790700"/>
          </a:xfrm>
          <a:prstGeom prst="rect">
            <a:avLst/>
          </a:prstGeom>
        </p:spPr>
      </p:pic>
    </p:spTree>
    <p:extLst>
      <p:ext uri="{BB962C8B-B14F-4D97-AF65-F5344CB8AC3E}">
        <p14:creationId xmlns:p14="http://schemas.microsoft.com/office/powerpoint/2010/main" val="2269880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pPr marL="0" indent="0">
              <a:buNone/>
            </a:pPr>
            <a:r>
              <a:rPr lang="en-GB" b="1" dirty="0" smtClean="0">
                <a:latin typeface="Comic Sans MS" panose="030F0702030302020204" pitchFamily="66" charset="0"/>
              </a:rPr>
              <a:t>Whole school messages:</a:t>
            </a:r>
          </a:p>
          <a:p>
            <a:pPr marL="0" indent="0">
              <a:buNone/>
            </a:pPr>
            <a:endParaRPr lang="en-GB" b="1" dirty="0" smtClean="0">
              <a:latin typeface="Comic Sans MS" panose="030F0702030302020204" pitchFamily="66" charset="0"/>
            </a:endParaRPr>
          </a:p>
          <a:p>
            <a:r>
              <a:rPr lang="en-GB" dirty="0" smtClean="0"/>
              <a:t>If you would like to request time off for your child during term time, you must seek permission from Mrs Morris. </a:t>
            </a:r>
          </a:p>
          <a:p>
            <a:pPr marL="0" indent="0">
              <a:buNone/>
            </a:pPr>
            <a:r>
              <a:rPr lang="en-GB" dirty="0" smtClean="0"/>
              <a:t>Request forms can be found </a:t>
            </a:r>
            <a:r>
              <a:rPr lang="en-GB" dirty="0"/>
              <a:t>in the </a:t>
            </a:r>
            <a:r>
              <a:rPr lang="en-GB" dirty="0" smtClean="0"/>
              <a:t>office.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144000" cy="1790700"/>
          </a:xfrm>
          <a:prstGeom prst="rect">
            <a:avLst/>
          </a:prstGeom>
        </p:spPr>
      </p:pic>
    </p:spTree>
    <p:extLst>
      <p:ext uri="{BB962C8B-B14F-4D97-AF65-F5344CB8AC3E}">
        <p14:creationId xmlns:p14="http://schemas.microsoft.com/office/powerpoint/2010/main" val="319927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TotalTime>
  <Words>558</Words>
  <Application>Microsoft Office PowerPoint</Application>
  <PresentationFormat>On-screen Show (4:3)</PresentationFormat>
  <Paragraphs>56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Comic Sans MS</vt:lpstr>
      <vt:lpstr>Office Theme</vt:lpstr>
      <vt:lpstr>PowerPoint Presentation</vt:lpstr>
      <vt:lpstr>Welcome!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Howard</dc:creator>
  <cp:lastModifiedBy>Miss Harnett</cp:lastModifiedBy>
  <cp:revision>69</cp:revision>
  <cp:lastPrinted>2014-09-05T15:03:27Z</cp:lastPrinted>
  <dcterms:created xsi:type="dcterms:W3CDTF">2012-09-18T10:04:09Z</dcterms:created>
  <dcterms:modified xsi:type="dcterms:W3CDTF">2019-09-17T15:12:56Z</dcterms:modified>
</cp:coreProperties>
</file>