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93" r:id="rId2"/>
    <p:sldId id="256" r:id="rId3"/>
    <p:sldId id="279" r:id="rId4"/>
    <p:sldId id="294" r:id="rId5"/>
    <p:sldId id="281" r:id="rId6"/>
    <p:sldId id="282" r:id="rId7"/>
    <p:sldId id="284" r:id="rId8"/>
    <p:sldId id="286" r:id="rId9"/>
    <p:sldId id="296" r:id="rId10"/>
    <p:sldId id="287" r:id="rId11"/>
    <p:sldId id="295" r:id="rId12"/>
    <p:sldId id="290" r:id="rId13"/>
    <p:sldId id="289"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94660"/>
  </p:normalViewPr>
  <p:slideViewPr>
    <p:cSldViewPr>
      <p:cViewPr varScale="1">
        <p:scale>
          <a:sx n="110" d="100"/>
          <a:sy n="110" d="100"/>
        </p:scale>
        <p:origin x="186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F4D01C2-B1C2-4C3C-B4C1-03DA0A7E6477}" type="datetimeFigureOut">
              <a:rPr lang="en-GB" smtClean="0"/>
              <a:t>18/09/2019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BA1CE31-50A7-43BC-A610-1AA0678FA199}" type="slidenum">
              <a:rPr lang="en-GB" smtClean="0"/>
              <a:t>‹#›</a:t>
            </a:fld>
            <a:endParaRPr lang="en-GB"/>
          </a:p>
        </p:txBody>
      </p:sp>
    </p:spTree>
    <p:extLst>
      <p:ext uri="{BB962C8B-B14F-4D97-AF65-F5344CB8AC3E}">
        <p14:creationId xmlns:p14="http://schemas.microsoft.com/office/powerpoint/2010/main" val="1936027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376A0A4-5518-4A09-ADDA-DE6905DB7373}" type="datetimeFigureOut">
              <a:rPr lang="en-GB" smtClean="0"/>
              <a:t>18/09/2019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9F27E7F-D51B-47B1-BC4E-BEF939F250DD}" type="slidenum">
              <a:rPr lang="en-GB" smtClean="0"/>
              <a:t>‹#›</a:t>
            </a:fld>
            <a:endParaRPr lang="en-GB"/>
          </a:p>
        </p:txBody>
      </p:sp>
    </p:spTree>
    <p:extLst>
      <p:ext uri="{BB962C8B-B14F-4D97-AF65-F5344CB8AC3E}">
        <p14:creationId xmlns:p14="http://schemas.microsoft.com/office/powerpoint/2010/main" val="18852317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9F27E7F-D51B-47B1-BC4E-BEF939F250DD}" type="slidenum">
              <a:rPr lang="en-GB" smtClean="0"/>
              <a:t>5</a:t>
            </a:fld>
            <a:endParaRPr lang="en-GB"/>
          </a:p>
        </p:txBody>
      </p:sp>
    </p:spTree>
    <p:extLst>
      <p:ext uri="{BB962C8B-B14F-4D97-AF65-F5344CB8AC3E}">
        <p14:creationId xmlns:p14="http://schemas.microsoft.com/office/powerpoint/2010/main" val="358545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D4D3D16-A41D-4A67-B2D6-036623FDC0ED}" type="datetime1">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1931055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FEFA5F-19E9-4274-AB60-A521354291C9}" type="datetime1">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392192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02CB665-2812-4152-8511-553DA5449A22}" type="datetime1">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321142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A46BCC5-7ED1-4AA4-8264-DD7BCBC67C32}" type="datetime1">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32133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BFFB43-3C29-4DEB-AEF0-AC55FCFD9061}" type="datetime1">
              <a:rPr lang="en-GB" smtClean="0"/>
              <a:t>18/09/2019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120270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745E3F-DFB2-4FFE-B600-305BE8BC31BB}" type="datetime1">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330895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2E39AD1-838B-4339-92CD-99C170F92A8F}" type="datetime1">
              <a:rPr lang="en-GB" smtClean="0"/>
              <a:t>18/09/2019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4195639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5909AC8-BBFD-42F2-A3ED-266D4E060604}" type="datetime1">
              <a:rPr lang="en-GB" smtClean="0"/>
              <a:t>18/09/2019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295403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03B8A-C324-49D3-B4D5-63108BC5566C}" type="datetime1">
              <a:rPr lang="en-GB" smtClean="0"/>
              <a:t>18/09/2019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413946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DE0FB0-F0C2-4E3B-90A1-9CD4B70A1A1E}" type="datetime1">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180237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0F46D-A85B-4538-9C45-2ABC6BE5B2ED}" type="datetime1">
              <a:rPr lang="en-GB" smtClean="0"/>
              <a:t>18/09/2019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8B05D8-1571-4608-B1E8-41BF96D3DAEC}" type="slidenum">
              <a:rPr lang="en-GB" smtClean="0"/>
              <a:t>‹#›</a:t>
            </a:fld>
            <a:endParaRPr lang="en-GB"/>
          </a:p>
        </p:txBody>
      </p:sp>
    </p:spTree>
    <p:extLst>
      <p:ext uri="{BB962C8B-B14F-4D97-AF65-F5344CB8AC3E}">
        <p14:creationId xmlns:p14="http://schemas.microsoft.com/office/powerpoint/2010/main" val="236566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D39AB-BFA3-4DA6-9B9B-703FAF1A97C4}" type="datetime1">
              <a:rPr lang="en-GB" smtClean="0"/>
              <a:t>18/09/2019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B05D8-1571-4608-B1E8-41BF96D3DAEC}" type="slidenum">
              <a:rPr lang="en-GB" smtClean="0"/>
              <a:t>‹#›</a:t>
            </a:fld>
            <a:endParaRPr lang="en-GB"/>
          </a:p>
        </p:txBody>
      </p:sp>
    </p:spTree>
    <p:extLst>
      <p:ext uri="{BB962C8B-B14F-4D97-AF65-F5344CB8AC3E}">
        <p14:creationId xmlns:p14="http://schemas.microsoft.com/office/powerpoint/2010/main" val="2144115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gif"/><Relationship Id="rId3" Type="http://schemas.openxmlformats.org/officeDocument/2006/relationships/image" Target="../media/image5.jpeg"/><Relationship Id="rId7" Type="http://schemas.openxmlformats.org/officeDocument/2006/relationships/image" Target="../media/image9.gif"/><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lgn="ctr">
              <a:buNone/>
            </a:pPr>
            <a:r>
              <a:rPr lang="en-GB" sz="5400" b="1" u="sng" dirty="0" smtClean="0"/>
              <a:t>Welcome to Year Three!</a:t>
            </a:r>
          </a:p>
          <a:p>
            <a:pPr marL="0" indent="0">
              <a:buNone/>
            </a:pPr>
            <a:endParaRPr lang="en-GB" dirty="0"/>
          </a:p>
          <a:p>
            <a:pPr marL="0" indent="0" algn="ctr">
              <a:buNone/>
            </a:pPr>
            <a:r>
              <a:rPr lang="en-GB" sz="4800" dirty="0" smtClean="0"/>
              <a:t>Please sign in as you arrive. </a:t>
            </a:r>
            <a:endParaRPr lang="en-GB" sz="4800" dirty="0"/>
          </a:p>
        </p:txBody>
      </p:sp>
      <p:pic>
        <p:nvPicPr>
          <p:cNvPr id="4" name="Picture 3"/>
          <p:cNvPicPr>
            <a:picLocks noChangeAspect="1"/>
          </p:cNvPicPr>
          <p:nvPr/>
        </p:nvPicPr>
        <p:blipFill>
          <a:blip r:embed="rId2"/>
          <a:stretch>
            <a:fillRect/>
          </a:stretch>
        </p:blipFill>
        <p:spPr>
          <a:xfrm>
            <a:off x="-793" y="0"/>
            <a:ext cx="9144793" cy="1627773"/>
          </a:xfrm>
          <a:prstGeom prst="rect">
            <a:avLst/>
          </a:prstGeom>
        </p:spPr>
      </p:pic>
      <p:sp>
        <p:nvSpPr>
          <p:cNvPr id="5" name="Down Arrow 4"/>
          <p:cNvSpPr/>
          <p:nvPr/>
        </p:nvSpPr>
        <p:spPr>
          <a:xfrm>
            <a:off x="3851920" y="4653136"/>
            <a:ext cx="1224136" cy="187220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3876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507288" cy="4898156"/>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4500" b="1" dirty="0" smtClean="0"/>
              <a:t>Communication:</a:t>
            </a:r>
          </a:p>
          <a:p>
            <a:pPr marL="0" indent="0">
              <a:buNone/>
            </a:pPr>
            <a:endParaRPr lang="en-GB" sz="5100" b="1" dirty="0"/>
          </a:p>
          <a:p>
            <a:r>
              <a:rPr lang="en-GB" sz="8600" dirty="0"/>
              <a:t>Information will be sent home via e-mail, </a:t>
            </a:r>
            <a:r>
              <a:rPr lang="en-GB" sz="8600" dirty="0" smtClean="0"/>
              <a:t>text, Class Dojo </a:t>
            </a:r>
            <a:r>
              <a:rPr lang="en-GB" sz="8600" dirty="0"/>
              <a:t>and/or letter</a:t>
            </a:r>
            <a:r>
              <a:rPr lang="en-GB" sz="8600" dirty="0" smtClean="0"/>
              <a:t>.</a:t>
            </a:r>
          </a:p>
          <a:p>
            <a:r>
              <a:rPr lang="en-GB" sz="8600" dirty="0" smtClean="0"/>
              <a:t>If you </a:t>
            </a:r>
            <a:r>
              <a:rPr lang="en-GB" sz="8600" dirty="0"/>
              <a:t>want to speak to your child’s Class Teacher personally or need to discuss a matter at length then please </a:t>
            </a:r>
            <a:r>
              <a:rPr lang="en-GB" sz="8600" dirty="0" smtClean="0"/>
              <a:t>contact school in the usual way to </a:t>
            </a:r>
            <a:r>
              <a:rPr lang="en-GB" sz="8600" dirty="0"/>
              <a:t>request an appointment at a mutually convenient time</a:t>
            </a:r>
            <a:r>
              <a:rPr lang="en-GB" sz="8600" dirty="0" smtClean="0"/>
              <a:t>.</a:t>
            </a:r>
          </a:p>
          <a:p>
            <a:r>
              <a:rPr lang="en-GB" sz="8600" dirty="0" smtClean="0"/>
              <a:t>Please be reminded that if you dojo your child’s class teacher out of school hours they will be unable to reply.</a:t>
            </a:r>
          </a:p>
          <a:p>
            <a:r>
              <a:rPr lang="en-GB" sz="8600" dirty="0" smtClean="0"/>
              <a:t>Please also make sure you tell the office regarding changes in drop off or pick up arrangements and not your class teacher via dojo.</a:t>
            </a:r>
          </a:p>
          <a:p>
            <a:pPr marL="0" indent="0">
              <a:buNone/>
            </a:pPr>
            <a:r>
              <a:rPr lang="en-GB" dirty="0" smtClean="0"/>
              <a:t/>
            </a:r>
            <a:br>
              <a:rPr lang="en-GB" dirty="0" smtClean="0"/>
            </a:br>
            <a:endParaRPr lang="en-GB" dirty="0"/>
          </a:p>
          <a:p>
            <a:pPr marL="0" indent="0">
              <a:buFont typeface="Arial" pitchFamily="34" charset="0"/>
              <a:buNone/>
            </a:pPr>
            <a:endParaRPr lang="en-GB" b="1" dirty="0" smtClean="0">
              <a:latin typeface="Comic Sans MS" panose="030F0702030302020204" pitchFamily="66" charset="0"/>
            </a:endParaRPr>
          </a:p>
          <a:p>
            <a:pPr marL="0" indent="0">
              <a:buNone/>
            </a:pP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smtClean="0">
              <a:latin typeface="Comic Sans MS" panose="030F0702030302020204" pitchFamily="66" charset="0"/>
            </a:endParaRPr>
          </a:p>
        </p:txBody>
      </p:sp>
    </p:spTree>
    <p:extLst>
      <p:ext uri="{BB962C8B-B14F-4D97-AF65-F5344CB8AC3E}">
        <p14:creationId xmlns:p14="http://schemas.microsoft.com/office/powerpoint/2010/main" val="2269880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132856"/>
            <a:ext cx="8229600" cy="4525963"/>
          </a:xfrm>
        </p:spPr>
        <p:txBody>
          <a:bodyPr>
            <a:normAutofit fontScale="70000" lnSpcReduction="20000"/>
          </a:bodyPr>
          <a:lstStyle/>
          <a:p>
            <a:pPr marL="0" indent="0">
              <a:buNone/>
            </a:pPr>
            <a:r>
              <a:rPr lang="en-US" b="1" dirty="0" smtClean="0"/>
              <a:t>Online Safety:</a:t>
            </a:r>
          </a:p>
          <a:p>
            <a:pPr marL="0" indent="0">
              <a:buNone/>
            </a:pPr>
            <a:r>
              <a:rPr lang="en-US" dirty="0" smtClean="0"/>
              <a:t> </a:t>
            </a:r>
            <a:endParaRPr lang="en-US" dirty="0"/>
          </a:p>
          <a:p>
            <a:pPr marL="0" indent="0" algn="ctr">
              <a:buNone/>
            </a:pPr>
            <a:r>
              <a:rPr lang="en-US" dirty="0" smtClean="0"/>
              <a:t>Teaching children how to stay safe online is becoming more and more paramount every day. In school we have SMART rules and CEOP posters displayed in every classroom. Children spend their first half term in school learning about online </a:t>
            </a:r>
            <a:r>
              <a:rPr lang="en-US" dirty="0"/>
              <a:t>s</a:t>
            </a:r>
            <a:r>
              <a:rPr lang="en-US" dirty="0" smtClean="0"/>
              <a:t>afety in Computing lessons. The digital leaders in school also help develop ideas for how to promote online safety amongst their peers- there are two digital leaders in each class. In the library area, there is also an online safety worry box which is checked regularly. </a:t>
            </a:r>
          </a:p>
          <a:p>
            <a:pPr marL="0" indent="0" algn="ctr">
              <a:buNone/>
            </a:pPr>
            <a:endParaRPr lang="en-US" dirty="0"/>
          </a:p>
          <a:p>
            <a:pPr marL="0" indent="0" algn="ctr">
              <a:buNone/>
            </a:pPr>
            <a:r>
              <a:rPr lang="en-US" dirty="0" smtClean="0"/>
              <a:t>Please help support us in educating children about this by implementing rules and regulations at home. </a:t>
            </a:r>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164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1627188"/>
            <a:ext cx="8229600" cy="396205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7000" b="1" dirty="0" smtClean="0"/>
              <a:t>Dates for your Diary</a:t>
            </a:r>
            <a:r>
              <a:rPr lang="en-GB" sz="7000" dirty="0" smtClean="0"/>
              <a:t>:</a:t>
            </a:r>
          </a:p>
          <a:p>
            <a:pPr marL="0" indent="0">
              <a:buNone/>
            </a:pPr>
            <a:endParaRPr lang="en-GB" sz="8000" b="1" dirty="0"/>
          </a:p>
          <a:p>
            <a:r>
              <a:rPr lang="en-US" sz="8000" b="1" dirty="0" smtClean="0"/>
              <a:t>School Council elections – </a:t>
            </a:r>
            <a:r>
              <a:rPr lang="en-US" sz="8000" dirty="0" smtClean="0"/>
              <a:t>25</a:t>
            </a:r>
            <a:r>
              <a:rPr lang="en-US" sz="8000" baseline="30000" dirty="0" smtClean="0"/>
              <a:t>th</a:t>
            </a:r>
            <a:r>
              <a:rPr lang="en-US" sz="8000" dirty="0" smtClean="0"/>
              <a:t> </a:t>
            </a:r>
            <a:r>
              <a:rPr lang="en-US" sz="8000" dirty="0" smtClean="0"/>
              <a:t>September </a:t>
            </a:r>
          </a:p>
          <a:p>
            <a:r>
              <a:rPr lang="en-US" sz="8000" b="1" dirty="0" smtClean="0"/>
              <a:t>Harvest Festival- </a:t>
            </a:r>
            <a:r>
              <a:rPr lang="en-US" sz="8000" dirty="0" smtClean="0"/>
              <a:t>10</a:t>
            </a:r>
            <a:r>
              <a:rPr lang="en-US" sz="8000" baseline="30000" dirty="0" smtClean="0"/>
              <a:t>th</a:t>
            </a:r>
            <a:r>
              <a:rPr lang="en-US" sz="8000" dirty="0" smtClean="0"/>
              <a:t> October (Y5)</a:t>
            </a:r>
          </a:p>
          <a:p>
            <a:r>
              <a:rPr lang="en-GB" sz="8000" b="1" dirty="0" smtClean="0"/>
              <a:t>Half </a:t>
            </a:r>
            <a:r>
              <a:rPr lang="en-GB" sz="8000" b="1" dirty="0" smtClean="0"/>
              <a:t>Term </a:t>
            </a:r>
            <a:r>
              <a:rPr lang="en-GB" sz="8000" dirty="0" smtClean="0"/>
              <a:t>– 21</a:t>
            </a:r>
            <a:r>
              <a:rPr lang="en-GB" sz="8000" baseline="30000" dirty="0" smtClean="0"/>
              <a:t>st</a:t>
            </a:r>
            <a:r>
              <a:rPr lang="en-GB" sz="8000" dirty="0" smtClean="0"/>
              <a:t> – 25</a:t>
            </a:r>
            <a:r>
              <a:rPr lang="en-GB" sz="8000" baseline="30000" dirty="0" smtClean="0"/>
              <a:t>th</a:t>
            </a:r>
            <a:r>
              <a:rPr lang="en-GB" sz="8000" dirty="0" smtClean="0"/>
              <a:t> October </a:t>
            </a:r>
          </a:p>
          <a:p>
            <a:r>
              <a:rPr lang="en-US" sz="8000" b="1" dirty="0" smtClean="0"/>
              <a:t>INSET day- </a:t>
            </a:r>
            <a:r>
              <a:rPr lang="en-US" sz="8000" dirty="0" smtClean="0"/>
              <a:t>28</a:t>
            </a:r>
            <a:r>
              <a:rPr lang="en-US" sz="8000" baseline="30000" dirty="0" smtClean="0"/>
              <a:t>th</a:t>
            </a:r>
            <a:r>
              <a:rPr lang="en-US" sz="8000" dirty="0" smtClean="0"/>
              <a:t> October (Children return 29</a:t>
            </a:r>
            <a:r>
              <a:rPr lang="en-US" sz="8000" baseline="30000" dirty="0" smtClean="0"/>
              <a:t>th</a:t>
            </a:r>
            <a:r>
              <a:rPr lang="en-US" sz="8000" dirty="0" smtClean="0"/>
              <a:t> October)</a:t>
            </a:r>
          </a:p>
          <a:p>
            <a:r>
              <a:rPr lang="en-US" sz="8000" b="1" dirty="0"/>
              <a:t>School Photographs</a:t>
            </a:r>
            <a:r>
              <a:rPr lang="en-US" sz="8000" dirty="0"/>
              <a:t>- </a:t>
            </a:r>
            <a:r>
              <a:rPr lang="en-US" sz="8000" dirty="0" smtClean="0"/>
              <a:t>5</a:t>
            </a:r>
            <a:r>
              <a:rPr lang="en-US" sz="8000" baseline="30000" dirty="0" smtClean="0"/>
              <a:t>th</a:t>
            </a:r>
            <a:r>
              <a:rPr lang="en-US" sz="8000" dirty="0" smtClean="0"/>
              <a:t> November 2019</a:t>
            </a:r>
          </a:p>
          <a:p>
            <a:r>
              <a:rPr lang="en-US" sz="8000" b="1" dirty="0" smtClean="0"/>
              <a:t>Flu vaccination </a:t>
            </a:r>
            <a:r>
              <a:rPr lang="en-US" sz="8000" dirty="0" smtClean="0"/>
              <a:t>– 11</a:t>
            </a:r>
            <a:r>
              <a:rPr lang="en-US" sz="8000" baseline="30000" dirty="0" smtClean="0"/>
              <a:t>th</a:t>
            </a:r>
            <a:r>
              <a:rPr lang="en-US" sz="8000" dirty="0" smtClean="0"/>
              <a:t> November 2019</a:t>
            </a:r>
          </a:p>
          <a:p>
            <a:r>
              <a:rPr lang="en-GB" sz="8000" b="1" dirty="0" smtClean="0"/>
              <a:t>Parents’ Evening Juniors </a:t>
            </a:r>
            <a:r>
              <a:rPr lang="en-GB" sz="8000" dirty="0" smtClean="0"/>
              <a:t>– 20</a:t>
            </a:r>
            <a:r>
              <a:rPr lang="en-GB" sz="8000" baseline="30000" dirty="0" smtClean="0"/>
              <a:t>th</a:t>
            </a:r>
            <a:r>
              <a:rPr lang="en-GB" sz="8000" dirty="0" smtClean="0"/>
              <a:t> and 21</a:t>
            </a:r>
            <a:r>
              <a:rPr lang="en-GB" sz="8000" baseline="30000" dirty="0" smtClean="0"/>
              <a:t>st</a:t>
            </a:r>
            <a:r>
              <a:rPr lang="en-GB" sz="8000" dirty="0" smtClean="0"/>
              <a:t> November 2019</a:t>
            </a:r>
          </a:p>
          <a:p>
            <a:r>
              <a:rPr lang="en-GB" sz="8000" b="1" dirty="0" smtClean="0"/>
              <a:t>Christmas Fair </a:t>
            </a:r>
            <a:r>
              <a:rPr lang="en-GB" sz="8000" dirty="0" smtClean="0"/>
              <a:t>– TBC</a:t>
            </a:r>
          </a:p>
          <a:p>
            <a:r>
              <a:rPr lang="en-GB" sz="8000" b="1" dirty="0" smtClean="0"/>
              <a:t>Carol Service at Church </a:t>
            </a:r>
            <a:r>
              <a:rPr lang="en-GB" sz="8000" dirty="0" smtClean="0"/>
              <a:t>–  16</a:t>
            </a:r>
            <a:r>
              <a:rPr lang="en-GB" sz="8000" baseline="30000" dirty="0" smtClean="0"/>
              <a:t>th</a:t>
            </a:r>
            <a:r>
              <a:rPr lang="en-GB" sz="8000" dirty="0" smtClean="0"/>
              <a:t> November 2019</a:t>
            </a:r>
          </a:p>
          <a:p>
            <a:r>
              <a:rPr lang="en-GB" sz="8000" b="1" dirty="0" smtClean="0"/>
              <a:t>Last day of term- </a:t>
            </a:r>
            <a:r>
              <a:rPr lang="en-GB" sz="8000" dirty="0" smtClean="0"/>
              <a:t>20</a:t>
            </a:r>
            <a:r>
              <a:rPr lang="en-GB" sz="8000" baseline="30000" dirty="0" smtClean="0"/>
              <a:t>th</a:t>
            </a:r>
            <a:r>
              <a:rPr lang="en-GB" sz="8000" dirty="0" smtClean="0"/>
              <a:t> December 2019</a:t>
            </a:r>
            <a:endParaRPr lang="en-GB" sz="8000" dirty="0"/>
          </a:p>
          <a:p>
            <a:r>
              <a:rPr lang="en-GB" sz="8000" b="1" dirty="0" smtClean="0"/>
              <a:t>School restarts</a:t>
            </a:r>
            <a:r>
              <a:rPr lang="en-GB" sz="8000" dirty="0" smtClean="0"/>
              <a:t>- 6</a:t>
            </a:r>
            <a:r>
              <a:rPr lang="en-GB" sz="8000" baseline="30000" dirty="0" smtClean="0"/>
              <a:t>th</a:t>
            </a:r>
            <a:r>
              <a:rPr lang="en-GB" sz="8000" dirty="0" smtClean="0"/>
              <a:t> January 2019</a:t>
            </a:r>
          </a:p>
          <a:p>
            <a:r>
              <a:rPr lang="en-GB" dirty="0" smtClean="0"/>
              <a:t/>
            </a:r>
            <a:br>
              <a:rPr lang="en-GB" dirty="0" smtClean="0"/>
            </a:br>
            <a:endParaRPr lang="en-GB"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229600" cy="5186188"/>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b="1" dirty="0" smtClean="0">
              <a:latin typeface="Comic Sans MS" panose="030F0702030302020204" pitchFamily="66" charset="0"/>
            </a:endParaRPr>
          </a:p>
          <a:p>
            <a:pPr marL="0" indent="0" algn="ctr">
              <a:buNone/>
            </a:pPr>
            <a:endParaRPr lang="en-GB" b="1" dirty="0" smtClean="0">
              <a:latin typeface="Comic Sans MS" panose="030F0702030302020204" pitchFamily="66" charset="0"/>
            </a:endParaRPr>
          </a:p>
          <a:p>
            <a:pPr marL="0" indent="0" algn="ctr">
              <a:buNone/>
            </a:pPr>
            <a:r>
              <a:rPr lang="en-GB" dirty="0"/>
              <a:t>We look forward to a wonderful </a:t>
            </a:r>
            <a:r>
              <a:rPr lang="en-GB" dirty="0" smtClean="0"/>
              <a:t>year with your children, we </a:t>
            </a:r>
            <a:r>
              <a:rPr lang="en-GB" dirty="0"/>
              <a:t>will do our </a:t>
            </a:r>
            <a:r>
              <a:rPr lang="en-GB" dirty="0" smtClean="0"/>
              <a:t>best to help them progress as much as possible! </a:t>
            </a:r>
          </a:p>
          <a:p>
            <a:pPr marL="0" indent="0" algn="ctr">
              <a:buNone/>
            </a:pPr>
            <a:r>
              <a:rPr lang="en-GB" b="1" dirty="0" smtClean="0"/>
              <a:t>AND HAVE A GREAT TIME!</a:t>
            </a:r>
          </a:p>
          <a:p>
            <a:pPr marL="0" indent="0" algn="ctr">
              <a:buNone/>
            </a:pPr>
            <a:endParaRPr lang="en-GB" b="1" dirty="0" smtClean="0"/>
          </a:p>
          <a:p>
            <a:pPr marL="0" indent="0" algn="ctr">
              <a:buNone/>
            </a:pPr>
            <a:r>
              <a:rPr lang="en-GB" b="1" dirty="0" smtClean="0"/>
              <a:t>Thank you for coming.  </a:t>
            </a:r>
          </a:p>
          <a:p>
            <a:pPr marL="0" indent="0" algn="ctr">
              <a:buNone/>
            </a:pPr>
            <a:endParaRPr lang="en-GB" b="1" dirty="0" smtClean="0"/>
          </a:p>
          <a:p>
            <a:pPr marL="0" indent="0" algn="ctr">
              <a:buNone/>
            </a:pPr>
            <a:r>
              <a:rPr lang="en-GB" b="1" dirty="0" smtClean="0"/>
              <a:t>Are there any questions we can answer?</a:t>
            </a:r>
            <a:br>
              <a:rPr lang="en-GB" b="1" dirty="0" smtClean="0"/>
            </a:br>
            <a:endParaRPr lang="en-GB" dirty="0"/>
          </a:p>
          <a:p>
            <a:pPr marL="0" indent="0">
              <a:buFont typeface="Arial" pitchFamily="34" charset="0"/>
              <a:buNone/>
            </a:pPr>
            <a:endParaRPr lang="en-GB" b="1" dirty="0" smtClean="0">
              <a:latin typeface="Comic Sans MS" panose="030F0702030302020204" pitchFamily="66" charset="0"/>
            </a:endParaRPr>
          </a:p>
          <a:p>
            <a:pPr marL="0" indent="0">
              <a:buNone/>
            </a:pP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smtClean="0">
              <a:latin typeface="Comic Sans MS" panose="030F0702030302020204" pitchFamily="66" charset="0"/>
            </a:endParaRPr>
          </a:p>
        </p:txBody>
      </p:sp>
    </p:spTree>
    <p:extLst>
      <p:ext uri="{BB962C8B-B14F-4D97-AF65-F5344CB8AC3E}">
        <p14:creationId xmlns:p14="http://schemas.microsoft.com/office/powerpoint/2010/main" val="140022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833"/>
            <a:ext cx="7772400" cy="1224136"/>
          </a:xfrm>
        </p:spPr>
        <p:txBody>
          <a:bodyPr>
            <a:normAutofit/>
          </a:bodyPr>
          <a:lstStyle/>
          <a:p>
            <a:r>
              <a:rPr lang="en-GB" b="1" dirty="0" smtClean="0">
                <a:latin typeface="+mn-lt"/>
              </a:rPr>
              <a:t>Welcome!</a:t>
            </a:r>
            <a:endParaRPr lang="en-GB" b="1" dirty="0">
              <a:latin typeface="+mn-lt"/>
            </a:endParaRPr>
          </a:p>
        </p:txBody>
      </p:sp>
      <p:sp>
        <p:nvSpPr>
          <p:cNvPr id="3" name="Subtitle 2"/>
          <p:cNvSpPr>
            <a:spLocks noGrp="1"/>
          </p:cNvSpPr>
          <p:nvPr>
            <p:ph type="subTitle" idx="1"/>
          </p:nvPr>
        </p:nvSpPr>
        <p:spPr>
          <a:xfrm>
            <a:off x="467545" y="2636912"/>
            <a:ext cx="8208912" cy="3744416"/>
          </a:xfrm>
        </p:spPr>
        <p:txBody>
          <a:bodyPr>
            <a:normAutofit lnSpcReduction="10000"/>
          </a:bodyPr>
          <a:lstStyle/>
          <a:p>
            <a:endParaRPr lang="en-GB" dirty="0" smtClean="0">
              <a:solidFill>
                <a:schemeClr val="tx1"/>
              </a:solidFill>
              <a:latin typeface="Comic Sans MS" panose="030F0702030302020204" pitchFamily="66" charset="0"/>
            </a:endParaRPr>
          </a:p>
          <a:p>
            <a:r>
              <a:rPr lang="en-GB" dirty="0" smtClean="0">
                <a:solidFill>
                  <a:schemeClr val="tx1"/>
                </a:solidFill>
              </a:rPr>
              <a:t>We aim to answer any questions that you may have about our daily timetable and the Year Three curriculum.</a:t>
            </a:r>
          </a:p>
          <a:p>
            <a:r>
              <a:rPr lang="en-GB" dirty="0" smtClean="0">
                <a:solidFill>
                  <a:schemeClr val="tx1"/>
                </a:solidFill>
              </a:rPr>
              <a:t/>
            </a:r>
            <a:br>
              <a:rPr lang="en-GB" dirty="0" smtClean="0">
                <a:solidFill>
                  <a:schemeClr val="tx1"/>
                </a:solidFill>
              </a:rPr>
            </a:br>
            <a:r>
              <a:rPr lang="en-GB" dirty="0" smtClean="0">
                <a:solidFill>
                  <a:schemeClr val="tx1"/>
                </a:solidFill>
              </a:rPr>
              <a:t>Year 3 </a:t>
            </a:r>
            <a:r>
              <a:rPr lang="en-GB" dirty="0">
                <a:solidFill>
                  <a:schemeClr val="tx1"/>
                </a:solidFill>
              </a:rPr>
              <a:t>teachers:</a:t>
            </a:r>
          </a:p>
          <a:p>
            <a:r>
              <a:rPr lang="en-GB" dirty="0" smtClean="0">
                <a:solidFill>
                  <a:schemeClr val="tx1"/>
                </a:solidFill>
              </a:rPr>
              <a:t>Miss Page, Mrs Pigott</a:t>
            </a:r>
            <a:r>
              <a:rPr lang="en-GB" dirty="0">
                <a:solidFill>
                  <a:schemeClr val="tx1"/>
                </a:solidFill>
              </a:rPr>
              <a:t> </a:t>
            </a:r>
            <a:r>
              <a:rPr lang="en-GB" dirty="0" smtClean="0">
                <a:solidFill>
                  <a:schemeClr val="tx1"/>
                </a:solidFill>
              </a:rPr>
              <a:t>and </a:t>
            </a:r>
            <a:r>
              <a:rPr lang="en-GB" smtClean="0">
                <a:solidFill>
                  <a:schemeClr val="tx1"/>
                </a:solidFill>
              </a:rPr>
              <a:t>Mrs Bleasdale </a:t>
            </a:r>
            <a:endParaRPr lang="en-GB" dirty="0">
              <a:solidFill>
                <a:schemeClr val="tx1"/>
              </a:solidFill>
            </a:endParaRPr>
          </a:p>
          <a:p>
            <a:endParaRPr lang="en-GB" dirty="0" smtClean="0">
              <a:solidFill>
                <a:schemeClr val="tx1"/>
              </a:solidFill>
            </a:endParaRPr>
          </a:p>
          <a:p>
            <a:endParaRPr lang="en-GB" dirty="0" smtClean="0">
              <a:solidFill>
                <a:schemeClr val="tx1"/>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61" t="13799" r="57195" b="70779"/>
          <a:stretch/>
        </p:blipFill>
        <p:spPr bwMode="auto">
          <a:xfrm>
            <a:off x="0" y="0"/>
            <a:ext cx="9144000"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247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901826"/>
            <a:ext cx="8229600" cy="4684985"/>
          </a:xfrm>
        </p:spPr>
        <p:txBody>
          <a:bodyPr>
            <a:normAutofit fontScale="92500"/>
          </a:bodyPr>
          <a:lstStyle/>
          <a:p>
            <a:pPr marL="0" indent="0">
              <a:buNone/>
            </a:pPr>
            <a:r>
              <a:rPr lang="en-GB" b="1" dirty="0" smtClean="0"/>
              <a:t>Teaching routines:</a:t>
            </a: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a:latin typeface="Comic Sans MS" panose="030F0702030302020204" pitchFamily="66" charset="0"/>
            </a:endParaRPr>
          </a:p>
          <a:p>
            <a:r>
              <a:rPr lang="en-GB" dirty="0"/>
              <a:t>Mrs </a:t>
            </a:r>
            <a:r>
              <a:rPr lang="en-GB" dirty="0" smtClean="0"/>
              <a:t>Potts will </a:t>
            </a:r>
            <a:r>
              <a:rPr lang="en-GB" dirty="0"/>
              <a:t>be our Teaching Assistant for this year, working with </a:t>
            </a:r>
            <a:r>
              <a:rPr lang="en-GB" dirty="0" smtClean="0"/>
              <a:t>groups </a:t>
            </a:r>
            <a:r>
              <a:rPr lang="en-GB" dirty="0"/>
              <a:t>of children at </a:t>
            </a:r>
            <a:r>
              <a:rPr lang="en-GB" dirty="0" smtClean="0"/>
              <a:t>any </a:t>
            </a:r>
            <a:r>
              <a:rPr lang="en-GB" dirty="0"/>
              <a:t>time to ensure essential progress is </a:t>
            </a:r>
            <a:r>
              <a:rPr lang="en-GB" dirty="0" smtClean="0"/>
              <a:t>achieved.</a:t>
            </a:r>
          </a:p>
          <a:p>
            <a:r>
              <a:rPr lang="en-GB" dirty="0" smtClean="0"/>
              <a:t>Each class </a:t>
            </a:r>
            <a:r>
              <a:rPr lang="en-GB" dirty="0"/>
              <a:t>will have French lessons taught by Madame </a:t>
            </a:r>
            <a:r>
              <a:rPr lang="en-GB" dirty="0" smtClean="0"/>
              <a:t>Taylor, games </a:t>
            </a:r>
            <a:r>
              <a:rPr lang="en-GB" dirty="0"/>
              <a:t>lessons taught by </a:t>
            </a:r>
            <a:r>
              <a:rPr lang="en-GB" dirty="0" smtClean="0"/>
              <a:t>a sports coach and music lesson taught by Mrs Follows. </a:t>
            </a:r>
            <a:r>
              <a:rPr lang="en-GB" dirty="0"/>
              <a:t>These will be on </a:t>
            </a:r>
            <a:r>
              <a:rPr lang="en-GB" dirty="0" smtClean="0"/>
              <a:t>Wednesday afternoons.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924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884930" y="2247900"/>
            <a:ext cx="1466850" cy="325538"/>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n-GB" sz="1400" b="1" u="sng" dirty="0">
                <a:effectLst/>
                <a:latin typeface="Calibri" panose="020F0502020204030204" pitchFamily="34" charset="0"/>
                <a:ea typeface="Calibri" panose="020F0502020204030204" pitchFamily="34" charset="0"/>
                <a:cs typeface="Times New Roman" panose="02020603050405020304" pitchFamily="18" charset="0"/>
              </a:rPr>
              <a:t>Autumn </a:t>
            </a:r>
            <a:r>
              <a:rPr lang="en-GB" sz="1400" b="1" u="sng" dirty="0" smtClean="0">
                <a:effectLst/>
                <a:latin typeface="Calibri" panose="020F0502020204030204" pitchFamily="34" charset="0"/>
                <a:ea typeface="Calibri" panose="020F0502020204030204" pitchFamily="34" charset="0"/>
                <a:cs typeface="Times New Roman" panose="02020603050405020304" pitchFamily="18" charset="0"/>
              </a:rPr>
              <a:t>2018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p:cNvSpPr txBox="1">
            <a:spLocks noChangeArrowheads="1"/>
          </p:cNvSpPr>
          <p:nvPr/>
        </p:nvSpPr>
        <p:spPr bwMode="auto">
          <a:xfrm>
            <a:off x="3481070" y="2745740"/>
            <a:ext cx="2327910" cy="476885"/>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Year 3 are learning about…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3418840" y="3086100"/>
            <a:ext cx="2689225" cy="1657985"/>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1000"/>
              </a:spcAft>
            </a:pPr>
            <a:r>
              <a:rPr lang="en-GB" sz="2200" b="1">
                <a:effectLst/>
                <a:latin typeface="Calibri" panose="020F0502020204030204" pitchFamily="34" charset="0"/>
                <a:ea typeface="Calibri" panose="020F0502020204030204" pitchFamily="34" charset="0"/>
                <a:cs typeface="Times New Roman" panose="02020603050405020304" pitchFamily="18" charset="0"/>
              </a:rPr>
              <a:t>Rocks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2200" b="1">
                <a:effectLst/>
                <a:latin typeface="Calibri" panose="020F0502020204030204" pitchFamily="34" charset="0"/>
                <a:ea typeface="Calibri" panose="020F0502020204030204" pitchFamily="34" charset="0"/>
                <a:cs typeface="Times New Roman" panose="02020603050405020304" pitchFamily="18" charset="0"/>
              </a:rPr>
              <a:t>&amp;</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sz="2200" b="1">
                <a:effectLst/>
                <a:latin typeface="Calibri" panose="020F0502020204030204" pitchFamily="34" charset="0"/>
                <a:ea typeface="Calibri" panose="020F0502020204030204" pitchFamily="34" charset="0"/>
                <a:cs typeface="Times New Roman" panose="02020603050405020304" pitchFamily="18" charset="0"/>
              </a:rPr>
              <a:t>Forces and Magnets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le 6"/>
          <p:cNvSpPr/>
          <p:nvPr/>
        </p:nvSpPr>
        <p:spPr>
          <a:xfrm>
            <a:off x="40126" y="187028"/>
            <a:ext cx="3384550" cy="1114425"/>
          </a:xfrm>
          <a:prstGeom prst="roundRect">
            <a:avLst/>
          </a:prstGeom>
          <a:ln>
            <a:solidFill>
              <a:srgbClr val="9999FF"/>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Rounded Rectangle 7"/>
          <p:cNvSpPr/>
          <p:nvPr/>
        </p:nvSpPr>
        <p:spPr>
          <a:xfrm>
            <a:off x="-137798" y="1372507"/>
            <a:ext cx="3193415" cy="1118870"/>
          </a:xfrm>
          <a:prstGeom prst="roundRect">
            <a:avLst/>
          </a:prstGeom>
          <a:ln>
            <a:solidFill>
              <a:srgbClr val="FFFF00"/>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Rounded Rectangle 8"/>
          <p:cNvSpPr/>
          <p:nvPr/>
        </p:nvSpPr>
        <p:spPr>
          <a:xfrm>
            <a:off x="40181" y="2470637"/>
            <a:ext cx="3193415" cy="1533525"/>
          </a:xfrm>
          <a:prstGeom prst="roundRect">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Rounded Rectangle 9"/>
          <p:cNvSpPr/>
          <p:nvPr/>
        </p:nvSpPr>
        <p:spPr>
          <a:xfrm>
            <a:off x="-40897" y="4099858"/>
            <a:ext cx="3193415" cy="1428750"/>
          </a:xfrm>
          <a:prstGeom prst="roundRect">
            <a:avLst/>
          </a:prstGeom>
          <a:ln>
            <a:solidFill>
              <a:srgbClr val="9966FF"/>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Rounded Rectangle 10"/>
          <p:cNvSpPr/>
          <p:nvPr/>
        </p:nvSpPr>
        <p:spPr>
          <a:xfrm>
            <a:off x="2969003" y="223669"/>
            <a:ext cx="3193415" cy="1487170"/>
          </a:xfrm>
          <a:prstGeom prst="roundRect">
            <a:avLst/>
          </a:prstGeom>
          <a:ln>
            <a:solidFill>
              <a:srgbClr val="66FF99"/>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ounded Rectangle 11"/>
          <p:cNvSpPr/>
          <p:nvPr/>
        </p:nvSpPr>
        <p:spPr>
          <a:xfrm>
            <a:off x="6133513" y="-20002"/>
            <a:ext cx="3152140" cy="1487170"/>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Rounded Rectangle 12"/>
          <p:cNvSpPr/>
          <p:nvPr/>
        </p:nvSpPr>
        <p:spPr>
          <a:xfrm>
            <a:off x="3238811" y="5103071"/>
            <a:ext cx="3193415" cy="1828800"/>
          </a:xfrm>
          <a:prstGeom prst="round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Rounded Rectangle 13"/>
          <p:cNvSpPr/>
          <p:nvPr/>
        </p:nvSpPr>
        <p:spPr>
          <a:xfrm>
            <a:off x="5960110" y="1611144"/>
            <a:ext cx="2824480" cy="941070"/>
          </a:xfrm>
          <a:prstGeom prst="roundRect">
            <a:avLst/>
          </a:prstGeom>
          <a:no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Rounded Rectangle 14"/>
          <p:cNvSpPr/>
          <p:nvPr/>
        </p:nvSpPr>
        <p:spPr>
          <a:xfrm>
            <a:off x="6168336" y="2735094"/>
            <a:ext cx="2824480" cy="1063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Rounded Rectangle 15"/>
          <p:cNvSpPr/>
          <p:nvPr/>
        </p:nvSpPr>
        <p:spPr>
          <a:xfrm>
            <a:off x="5960110" y="3986719"/>
            <a:ext cx="2824480" cy="106362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Rounded Rectangle 16"/>
          <p:cNvSpPr/>
          <p:nvPr/>
        </p:nvSpPr>
        <p:spPr>
          <a:xfrm>
            <a:off x="6519545" y="5167150"/>
            <a:ext cx="2824480" cy="1541780"/>
          </a:xfrm>
          <a:prstGeom prst="roundRect">
            <a:avLst/>
          </a:prstGeom>
          <a:no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Text Box 2"/>
          <p:cNvSpPr txBox="1">
            <a:spLocks noChangeArrowheads="1"/>
          </p:cNvSpPr>
          <p:nvPr/>
        </p:nvSpPr>
        <p:spPr bwMode="auto">
          <a:xfrm>
            <a:off x="117884" y="244178"/>
            <a:ext cx="3070225" cy="105727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Religious Education: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Christian </a:t>
            </a:r>
            <a:r>
              <a:rPr lang="en-GB" sz="1100" dirty="0">
                <a:effectLst/>
                <a:latin typeface="Calibri" panose="020F0502020204030204" pitchFamily="34" charset="0"/>
                <a:ea typeface="Calibri" panose="020F0502020204030204" pitchFamily="34" charset="0"/>
                <a:cs typeface="Times New Roman" panose="02020603050405020304" pitchFamily="18" charset="0"/>
              </a:rPr>
              <a:t>Festivals (Harvest and Christmas</a:t>
            </a: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15000"/>
              </a:lnSpc>
              <a:spcAft>
                <a:spcPts val="1000"/>
              </a:spcAft>
              <a:buFont typeface="Symbol" panose="05050102010706020507" pitchFamily="18" charset="2"/>
              <a:buChar cha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228600">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19" name="Picture 18" descr="C:\Users\Annabel Lily\AppData\Local\Microsoft\Windows\INetCache\IE\UUXRYRY5\pencil-146386_64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991982">
            <a:off x="2461773" y="343217"/>
            <a:ext cx="379730" cy="275590"/>
          </a:xfrm>
          <a:prstGeom prst="rect">
            <a:avLst/>
          </a:prstGeom>
          <a:noFill/>
          <a:ln>
            <a:noFill/>
          </a:ln>
        </p:spPr>
      </p:pic>
      <p:sp>
        <p:nvSpPr>
          <p:cNvPr id="20" name="Text Box 2"/>
          <p:cNvSpPr txBox="1">
            <a:spLocks noChangeArrowheads="1"/>
          </p:cNvSpPr>
          <p:nvPr/>
        </p:nvSpPr>
        <p:spPr bwMode="auto">
          <a:xfrm>
            <a:off x="-27868" y="1350186"/>
            <a:ext cx="2633980" cy="102298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PSHE: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New Beginnings</a:t>
            </a: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Say no to bullying</a:t>
            </a: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Getting on and Falling Out</a:t>
            </a:r>
          </a:p>
          <a:p>
            <a:pPr marL="457200">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1" name="Picture 20" descr="C:\Users\Annabel Lily\AppData\Local\Microsoft\Windows\INetCache\IE\4R997EW2\454507,1312268415,2[1].jpg"/>
          <p:cNvPicPr/>
          <p:nvPr/>
        </p:nvPicPr>
        <p:blipFill rotWithShape="1">
          <a:blip r:embed="rId3" cstate="print">
            <a:extLst>
              <a:ext uri="{28A0092B-C50C-407E-A947-70E740481C1C}">
                <a14:useLocalDpi xmlns:a14="http://schemas.microsoft.com/office/drawing/2010/main" val="0"/>
              </a:ext>
            </a:extLst>
          </a:blip>
          <a:srcRect r="11343"/>
          <a:stretch/>
        </p:blipFill>
        <p:spPr bwMode="auto">
          <a:xfrm>
            <a:off x="2308895" y="1721965"/>
            <a:ext cx="521970" cy="534035"/>
          </a:xfrm>
          <a:prstGeom prst="rect">
            <a:avLst/>
          </a:prstGeom>
          <a:noFill/>
          <a:ln>
            <a:noFill/>
          </a:ln>
          <a:extLst>
            <a:ext uri="{53640926-AAD7-44D8-BBD7-CCE9431645EC}">
              <a14:shadowObscured xmlns:a14="http://schemas.microsoft.com/office/drawing/2010/main"/>
            </a:ext>
          </a:extLst>
        </p:spPr>
      </p:pic>
      <p:sp>
        <p:nvSpPr>
          <p:cNvPr id="22" name="Text Box 2"/>
          <p:cNvSpPr txBox="1">
            <a:spLocks noChangeArrowheads="1"/>
          </p:cNvSpPr>
          <p:nvPr/>
        </p:nvSpPr>
        <p:spPr bwMode="auto">
          <a:xfrm>
            <a:off x="101985" y="2444285"/>
            <a:ext cx="2633980" cy="169227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Mathematics: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Number and Place Value: Addition, Subtraction, Division and Multiplication.</a:t>
            </a: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Properties of Shape</a:t>
            </a: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Measure (time and mass)</a:t>
            </a:r>
          </a:p>
          <a:p>
            <a:pPr marL="342900" lvl="0" indent="-342900">
              <a:lnSpc>
                <a:spcPct val="115000"/>
              </a:lnSpc>
              <a:spcAft>
                <a:spcPts val="10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Fractions</a:t>
            </a:r>
          </a:p>
        </p:txBody>
      </p:sp>
      <p:pic>
        <p:nvPicPr>
          <p:cNvPr id="23" name="Picture 22" descr="C:\Users\Annabel Lily\AppData\Local\Microsoft\Windows\INetCache\IE\UUXRYRY5\math-clipart[1].jpg"/>
          <p:cNvPicPr/>
          <p:nvPr/>
        </p:nvPicPr>
        <p:blipFill>
          <a:blip r:embed="rId4">
            <a:extLst>
              <a:ext uri="{28A0092B-C50C-407E-A947-70E740481C1C}">
                <a14:useLocalDpi xmlns:a14="http://schemas.microsoft.com/office/drawing/2010/main" val="0"/>
              </a:ext>
            </a:extLst>
          </a:blip>
          <a:srcRect/>
          <a:stretch>
            <a:fillRect/>
          </a:stretch>
        </p:blipFill>
        <p:spPr bwMode="auto">
          <a:xfrm>
            <a:off x="2472372" y="3323990"/>
            <a:ext cx="521970" cy="521970"/>
          </a:xfrm>
          <a:prstGeom prst="rect">
            <a:avLst/>
          </a:prstGeom>
          <a:noFill/>
          <a:ln>
            <a:noFill/>
          </a:ln>
        </p:spPr>
      </p:pic>
      <p:sp>
        <p:nvSpPr>
          <p:cNvPr id="24" name="Text Box 2"/>
          <p:cNvSpPr txBox="1">
            <a:spLocks noChangeArrowheads="1"/>
          </p:cNvSpPr>
          <p:nvPr/>
        </p:nvSpPr>
        <p:spPr bwMode="auto">
          <a:xfrm>
            <a:off x="252865" y="4173262"/>
            <a:ext cx="2633980" cy="169227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English: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Non-Chronological report</a:t>
            </a: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Recount letter and diary.</a:t>
            </a: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Shape Poems</a:t>
            </a:r>
          </a:p>
          <a:p>
            <a:pPr marL="342900" lvl="0" indent="-342900">
              <a:lnSpc>
                <a:spcPct val="115000"/>
              </a:lnSpc>
              <a:spcAft>
                <a:spcPts val="10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Narrative Setting the Scene</a:t>
            </a:r>
          </a:p>
          <a:p>
            <a:pP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5" name="Picture 24" descr="C:\Users\Annabel Lily\AppData\Local\Microsoft\Windows\INetCache\IE\4R997EW2\readingjpg[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8070" y="4803215"/>
            <a:ext cx="790575" cy="593725"/>
          </a:xfrm>
          <a:prstGeom prst="rect">
            <a:avLst/>
          </a:prstGeom>
          <a:noFill/>
          <a:ln>
            <a:noFill/>
          </a:ln>
        </p:spPr>
      </p:pic>
      <p:sp>
        <p:nvSpPr>
          <p:cNvPr id="26" name="Text Box 2"/>
          <p:cNvSpPr txBox="1">
            <a:spLocks noChangeArrowheads="1"/>
          </p:cNvSpPr>
          <p:nvPr/>
        </p:nvSpPr>
        <p:spPr bwMode="auto">
          <a:xfrm>
            <a:off x="3093780" y="481012"/>
            <a:ext cx="3070225" cy="10369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Science: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Forces and Magnets</a:t>
            </a:r>
          </a:p>
          <a:p>
            <a:pPr marL="342900" lvl="0" indent="-342900">
              <a:lnSpc>
                <a:spcPct val="115000"/>
              </a:lnSpc>
              <a:spcAft>
                <a:spcPts val="10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Rock and how they are formed.</a:t>
            </a:r>
          </a:p>
        </p:txBody>
      </p:sp>
      <p:pic>
        <p:nvPicPr>
          <p:cNvPr id="27" name="Picture 26" descr="C:\Users\Annabel Lily\AppData\Local\Microsoft\Windows\INetCache\IE\4R997EW2\220px-Nuvola_apps_edu_science.svg[1].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8615" y="815340"/>
            <a:ext cx="534035" cy="534035"/>
          </a:xfrm>
          <a:prstGeom prst="rect">
            <a:avLst/>
          </a:prstGeom>
          <a:noFill/>
          <a:ln>
            <a:noFill/>
          </a:ln>
        </p:spPr>
      </p:pic>
      <p:sp>
        <p:nvSpPr>
          <p:cNvPr id="28" name="Text Box 2"/>
          <p:cNvSpPr txBox="1">
            <a:spLocks noChangeArrowheads="1"/>
          </p:cNvSpPr>
          <p:nvPr/>
        </p:nvSpPr>
        <p:spPr bwMode="auto">
          <a:xfrm>
            <a:off x="6188129" y="123190"/>
            <a:ext cx="3070225" cy="10369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History: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Stone Age to the Iron Age</a:t>
            </a:r>
          </a:p>
        </p:txBody>
      </p:sp>
      <p:pic>
        <p:nvPicPr>
          <p:cNvPr id="29" name="Picture 28" descr="C:\Users\Annabel Lily\AppData\Local\Microsoft\Windows\INetCache\IE\JIBBTEVY\greece_olympics[1].gif"/>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22688" y="468948"/>
            <a:ext cx="629285" cy="858520"/>
          </a:xfrm>
          <a:prstGeom prst="rect">
            <a:avLst/>
          </a:prstGeom>
          <a:noFill/>
          <a:ln>
            <a:noFill/>
          </a:ln>
        </p:spPr>
      </p:pic>
      <p:sp>
        <p:nvSpPr>
          <p:cNvPr id="30" name="Text Box 2"/>
          <p:cNvSpPr txBox="1">
            <a:spLocks noChangeArrowheads="1"/>
          </p:cNvSpPr>
          <p:nvPr/>
        </p:nvSpPr>
        <p:spPr bwMode="auto">
          <a:xfrm>
            <a:off x="5945883" y="1609718"/>
            <a:ext cx="3009900" cy="103695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Geography: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Natural Disasters </a:t>
            </a:r>
          </a:p>
          <a:p>
            <a:pPr marL="457200">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(Volcanoes, tsunamis and earthquakes)</a:t>
            </a:r>
          </a:p>
        </p:txBody>
      </p:sp>
      <p:pic>
        <p:nvPicPr>
          <p:cNvPr id="31" name="Picture 30" descr="C:\Users\Annabel Lily\AppData\Local\Microsoft\Windows\INetCache\IE\JIBBTEVY\world-globe03-512x512[1].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6420" y="1694818"/>
            <a:ext cx="332105" cy="332105"/>
          </a:xfrm>
          <a:prstGeom prst="rect">
            <a:avLst/>
          </a:prstGeom>
          <a:noFill/>
          <a:ln>
            <a:noFill/>
          </a:ln>
        </p:spPr>
      </p:pic>
      <p:sp>
        <p:nvSpPr>
          <p:cNvPr id="32" name="Text Box 2"/>
          <p:cNvSpPr txBox="1">
            <a:spLocks noChangeArrowheads="1"/>
          </p:cNvSpPr>
          <p:nvPr/>
        </p:nvSpPr>
        <p:spPr bwMode="auto">
          <a:xfrm>
            <a:off x="6214110" y="2811064"/>
            <a:ext cx="2305050" cy="106299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Computing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E-Safety – keeping safe</a:t>
            </a:r>
          </a:p>
          <a:p>
            <a:pPr marL="342900" lvl="0" indent="-342900">
              <a:lnSpc>
                <a:spcPct val="115000"/>
              </a:lnSpc>
              <a:spcAft>
                <a:spcPts val="10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ICT-Stories (Book Creator)</a:t>
            </a:r>
          </a:p>
        </p:txBody>
      </p:sp>
      <p:pic>
        <p:nvPicPr>
          <p:cNvPr id="33" name="Picture 32" descr="C:\Users\Annabel Lily\AppData\Local\Microsoft\Windows\INetCache\IE\UUXRYRY5\Computer-cartoon[1].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66100" y="3049506"/>
            <a:ext cx="498475" cy="586105"/>
          </a:xfrm>
          <a:prstGeom prst="rect">
            <a:avLst/>
          </a:prstGeom>
          <a:noFill/>
          <a:ln>
            <a:noFill/>
          </a:ln>
        </p:spPr>
      </p:pic>
      <p:sp>
        <p:nvSpPr>
          <p:cNvPr id="34" name="Text Box 2"/>
          <p:cNvSpPr txBox="1">
            <a:spLocks noChangeArrowheads="1"/>
          </p:cNvSpPr>
          <p:nvPr/>
        </p:nvSpPr>
        <p:spPr bwMode="auto">
          <a:xfrm>
            <a:off x="6164005" y="4083685"/>
            <a:ext cx="2742565" cy="87693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Music: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Chiranga – Let Your Sprit Fly</a:t>
            </a:r>
          </a:p>
          <a:p>
            <a:pPr marL="342900" lvl="0" indent="-342900">
              <a:lnSpc>
                <a:spcPct val="115000"/>
              </a:lnSpc>
              <a:spcAft>
                <a:spcPts val="10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Chiranga - Glockenspiel</a:t>
            </a:r>
          </a:p>
        </p:txBody>
      </p:sp>
      <p:pic>
        <p:nvPicPr>
          <p:cNvPr id="35" name="Picture 34" descr="C:\Users\Annabel Lily\AppData\Local\Microsoft\Windows\INetCache\IE\UUXRYRY5\music[1].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15731" y="4099858"/>
            <a:ext cx="534035" cy="534035"/>
          </a:xfrm>
          <a:prstGeom prst="rect">
            <a:avLst/>
          </a:prstGeom>
          <a:noFill/>
          <a:ln>
            <a:noFill/>
          </a:ln>
        </p:spPr>
      </p:pic>
      <p:sp>
        <p:nvSpPr>
          <p:cNvPr id="36" name="Text Box 2"/>
          <p:cNvSpPr txBox="1">
            <a:spLocks noChangeArrowheads="1"/>
          </p:cNvSpPr>
          <p:nvPr/>
        </p:nvSpPr>
        <p:spPr bwMode="auto">
          <a:xfrm>
            <a:off x="6689462" y="5254534"/>
            <a:ext cx="2386330" cy="84264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PE: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Indoor – </a:t>
            </a:r>
            <a:r>
              <a:rPr lang="en-GB" sz="1100" dirty="0" smtClean="0">
                <a:effectLst/>
                <a:latin typeface="Calibri" panose="020F0502020204030204" pitchFamily="34" charset="0"/>
                <a:ea typeface="Calibri" panose="020F0502020204030204" pitchFamily="34" charset="0"/>
                <a:cs typeface="Times New Roman" panose="02020603050405020304" pitchFamily="18" charset="0"/>
              </a:rPr>
              <a:t>Gymnastics</a:t>
            </a:r>
          </a:p>
          <a:p>
            <a:pPr marL="342900" lvl="0" indent="-342900">
              <a:lnSpc>
                <a:spcPct val="115000"/>
              </a:lnSpc>
              <a:spcAft>
                <a:spcPts val="0"/>
              </a:spcAft>
              <a:buFont typeface="Symbol" panose="05050102010706020507" pitchFamily="18" charset="2"/>
              <a:buChar char=""/>
            </a:pPr>
            <a:r>
              <a:rPr lang="en-GB" sz="1100" dirty="0" smtClean="0">
                <a:latin typeface="Calibri" panose="020F0502020204030204" pitchFamily="34" charset="0"/>
                <a:ea typeface="Calibri" panose="020F0502020204030204" pitchFamily="34" charset="0"/>
                <a:cs typeface="Times New Roman" panose="02020603050405020304" pitchFamily="18" charset="0"/>
              </a:rPr>
              <a:t>Basketball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7" name="Picture 36" descr="C:\Users\Annabel Lily\AppData\Local\Microsoft\Windows\INetCache\IE\JIBBTEVY\PE1[1].gif"/>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00528" y="6164965"/>
            <a:ext cx="498475" cy="450850"/>
          </a:xfrm>
          <a:prstGeom prst="rect">
            <a:avLst/>
          </a:prstGeom>
          <a:noFill/>
          <a:ln>
            <a:noFill/>
          </a:ln>
        </p:spPr>
      </p:pic>
      <p:sp>
        <p:nvSpPr>
          <p:cNvPr id="38" name="Text Box 2"/>
          <p:cNvSpPr txBox="1">
            <a:spLocks noChangeArrowheads="1"/>
          </p:cNvSpPr>
          <p:nvPr/>
        </p:nvSpPr>
        <p:spPr bwMode="auto">
          <a:xfrm>
            <a:off x="3499533" y="5198745"/>
            <a:ext cx="2633980" cy="1692275"/>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Art &amp; Design Technology: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Texture- Volcano Collage</a:t>
            </a: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Making a working volcano</a:t>
            </a: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Drawing- cave drawings</a:t>
            </a: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Packaging- 3D Shapes </a:t>
            </a:r>
          </a:p>
          <a:p>
            <a:pPr marL="457200">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and Nets</a:t>
            </a:r>
          </a:p>
          <a:p>
            <a:pPr marL="457200">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39" name="Picture 38" descr="C:\Users\Annabel Lily\AppData\Local\Microsoft\Windows\INetCache\IE\F00P0LA0\cooking-clip-art[1].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49875" y="6262370"/>
            <a:ext cx="807720" cy="628650"/>
          </a:xfrm>
          <a:prstGeom prst="rect">
            <a:avLst/>
          </a:prstGeom>
          <a:noFill/>
          <a:ln>
            <a:noFill/>
          </a:ln>
        </p:spPr>
      </p:pic>
      <p:sp>
        <p:nvSpPr>
          <p:cNvPr id="40" name="Rounded Rectangle 39"/>
          <p:cNvSpPr/>
          <p:nvPr/>
        </p:nvSpPr>
        <p:spPr>
          <a:xfrm>
            <a:off x="-19448" y="5650865"/>
            <a:ext cx="3193415" cy="1136650"/>
          </a:xfrm>
          <a:prstGeom prst="round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 name="Text Box 2"/>
          <p:cNvSpPr txBox="1">
            <a:spLocks noChangeArrowheads="1"/>
          </p:cNvSpPr>
          <p:nvPr/>
        </p:nvSpPr>
        <p:spPr bwMode="auto">
          <a:xfrm>
            <a:off x="224790" y="5783499"/>
            <a:ext cx="2633980" cy="99060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100" b="1" u="sng" dirty="0">
                <a:effectLst/>
                <a:latin typeface="Calibri" panose="020F0502020204030204" pitchFamily="34" charset="0"/>
                <a:ea typeface="Calibri" panose="020F0502020204030204" pitchFamily="34" charset="0"/>
                <a:cs typeface="Times New Roman" panose="02020603050405020304" pitchFamily="18" charset="0"/>
              </a:rPr>
              <a:t>French</a:t>
            </a:r>
            <a:r>
              <a:rPr lang="en-GB"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Introductions and Greetings</a:t>
            </a:r>
          </a:p>
          <a:p>
            <a:pPr marL="342900" lvl="0" indent="-342900">
              <a:lnSpc>
                <a:spcPct val="115000"/>
              </a:lnSpc>
              <a:spcAft>
                <a:spcPts val="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Alphabet and Numbers</a:t>
            </a:r>
          </a:p>
          <a:p>
            <a:pPr marL="342900" lvl="0" indent="-342900">
              <a:lnSpc>
                <a:spcPct val="115000"/>
              </a:lnSpc>
              <a:spcAft>
                <a:spcPts val="1000"/>
              </a:spcAft>
              <a:buFont typeface="Symbol" panose="05050102010706020507" pitchFamily="18" charset="2"/>
              <a:buChar char=""/>
            </a:pPr>
            <a:r>
              <a:rPr lang="en-GB" sz="1100" dirty="0">
                <a:effectLst/>
                <a:latin typeface="Calibri" panose="020F0502020204030204" pitchFamily="34" charset="0"/>
                <a:ea typeface="Calibri" panose="020F0502020204030204" pitchFamily="34" charset="0"/>
                <a:cs typeface="Times New Roman" panose="02020603050405020304" pitchFamily="18" charset="0"/>
              </a:rPr>
              <a:t>Parts of the Body</a:t>
            </a:r>
          </a:p>
        </p:txBody>
      </p:sp>
      <p:pic>
        <p:nvPicPr>
          <p:cNvPr id="42" name="Picture 41" descr="Image result for french flag"/>
          <p:cNvPicPr/>
          <p:nvPr/>
        </p:nvPicPr>
        <p:blipFill rotWithShape="1">
          <a:blip r:embed="rId13" cstate="print">
            <a:extLst>
              <a:ext uri="{28A0092B-C50C-407E-A947-70E740481C1C}">
                <a14:useLocalDpi xmlns:a14="http://schemas.microsoft.com/office/drawing/2010/main" val="0"/>
              </a:ext>
            </a:extLst>
          </a:blip>
          <a:srcRect t="17615" b="17571"/>
          <a:stretch/>
        </p:blipFill>
        <p:spPr bwMode="auto">
          <a:xfrm>
            <a:off x="2396862" y="5809183"/>
            <a:ext cx="631825" cy="4095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8134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700808"/>
            <a:ext cx="8229600" cy="495617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smtClean="0"/>
              <a:t>Homework:</a:t>
            </a:r>
          </a:p>
          <a:p>
            <a:r>
              <a:rPr lang="en-GB" dirty="0" smtClean="0"/>
              <a:t>Given out on Fridays, to be returned on Wednesdays.</a:t>
            </a:r>
          </a:p>
          <a:p>
            <a:r>
              <a:rPr lang="en-GB" dirty="0"/>
              <a:t>Children are to complete their homework in their Homework </a:t>
            </a:r>
            <a:r>
              <a:rPr lang="en-GB" dirty="0" smtClean="0"/>
              <a:t>Book if necessary or CGP Maths book. Children will be given a homework menu, they can choose an activity to do each week- this will need to be signed an dated each week by a parent.</a:t>
            </a:r>
          </a:p>
          <a:p>
            <a:r>
              <a:rPr lang="en-GB" dirty="0"/>
              <a:t>C</a:t>
            </a:r>
            <a:r>
              <a:rPr lang="en-GB" dirty="0" smtClean="0"/>
              <a:t>hildren </a:t>
            </a:r>
            <a:r>
              <a:rPr lang="en-GB" dirty="0"/>
              <a:t>will be given </a:t>
            </a:r>
            <a:r>
              <a:rPr lang="en-GB" dirty="0" smtClean="0"/>
              <a:t>weekly </a:t>
            </a:r>
            <a:r>
              <a:rPr lang="en-GB" dirty="0"/>
              <a:t>s</a:t>
            </a:r>
            <a:r>
              <a:rPr lang="en-GB" dirty="0" smtClean="0"/>
              <a:t>pellings </a:t>
            </a:r>
            <a:r>
              <a:rPr lang="en-GB" dirty="0"/>
              <a:t>and </a:t>
            </a:r>
            <a:r>
              <a:rPr lang="en-GB" dirty="0" smtClean="0"/>
              <a:t>times </a:t>
            </a:r>
            <a:r>
              <a:rPr lang="en-GB" dirty="0"/>
              <a:t>t</a:t>
            </a:r>
            <a:r>
              <a:rPr lang="en-GB" dirty="0" smtClean="0"/>
              <a:t>ables to learn, </a:t>
            </a:r>
            <a:r>
              <a:rPr lang="en-GB" dirty="0" smtClean="0"/>
              <a:t>alongside an activity from their homework menu and the CGP Maths Exercise.</a:t>
            </a: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smtClean="0">
              <a:latin typeface="Comic Sans MS" panose="030F0702030302020204" pitchFamily="66" charset="0"/>
            </a:endParaRPr>
          </a:p>
        </p:txBody>
      </p:sp>
    </p:spTree>
    <p:extLst>
      <p:ext uri="{BB962C8B-B14F-4D97-AF65-F5344CB8AC3E}">
        <p14:creationId xmlns:p14="http://schemas.microsoft.com/office/powerpoint/2010/main" val="39710885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229600" cy="511418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smtClean="0"/>
              <a:t>Reading:</a:t>
            </a:r>
          </a:p>
          <a:p>
            <a:r>
              <a:rPr lang="en-GB" dirty="0"/>
              <a:t>It is essential that children bring their reading books to school each day</a:t>
            </a:r>
            <a:r>
              <a:rPr lang="en-GB" dirty="0" smtClean="0"/>
              <a:t>.</a:t>
            </a:r>
          </a:p>
          <a:p>
            <a:r>
              <a:rPr lang="en-GB" dirty="0"/>
              <a:t>The </a:t>
            </a:r>
            <a:r>
              <a:rPr lang="en-GB" dirty="0" smtClean="0"/>
              <a:t>class </a:t>
            </a:r>
            <a:r>
              <a:rPr lang="en-GB" dirty="0"/>
              <a:t>t</a:t>
            </a:r>
            <a:r>
              <a:rPr lang="en-GB" dirty="0" smtClean="0"/>
              <a:t>eacher/ Mrs Potts will </a:t>
            </a:r>
            <a:r>
              <a:rPr lang="en-GB" dirty="0"/>
              <a:t>listen to your child read within a guided reading session each week. </a:t>
            </a:r>
            <a:endParaRPr lang="en-GB" dirty="0" smtClean="0"/>
          </a:p>
          <a:p>
            <a:r>
              <a:rPr lang="en-GB" dirty="0" smtClean="0"/>
              <a:t>Guided reading will be a taught session and will use a book of a higher level to provide more challenge. </a:t>
            </a:r>
          </a:p>
          <a:p>
            <a:r>
              <a:rPr lang="en-GB" dirty="0"/>
              <a:t>Children will also have the opportunity to change their individual reading books throughout the week</a:t>
            </a:r>
            <a:r>
              <a:rPr lang="en-GB" dirty="0" smtClean="0"/>
              <a:t>.</a:t>
            </a:r>
          </a:p>
          <a:p>
            <a:r>
              <a:rPr lang="en-GB" dirty="0"/>
              <a:t>Please support your child by encouraging them to </a:t>
            </a:r>
            <a:r>
              <a:rPr lang="en-GB" dirty="0" smtClean="0"/>
              <a:t>read on a daily basis, </a:t>
            </a:r>
            <a:r>
              <a:rPr lang="en-GB" dirty="0"/>
              <a:t>for a minimum of </a:t>
            </a:r>
            <a:r>
              <a:rPr lang="en-GB" dirty="0" smtClean="0"/>
              <a:t>15 </a:t>
            </a:r>
            <a:r>
              <a:rPr lang="en-GB" dirty="0"/>
              <a:t>minutes, </a:t>
            </a:r>
            <a:r>
              <a:rPr lang="en-GB" dirty="0" smtClean="0"/>
              <a:t>and </a:t>
            </a:r>
            <a:r>
              <a:rPr lang="en-GB" dirty="0"/>
              <a:t>signing their Reading Record on a weekly basis. </a:t>
            </a:r>
            <a:endParaRPr lang="en-GB" dirty="0"/>
          </a:p>
          <a:p>
            <a:r>
              <a:rPr lang="en-GB" dirty="0" smtClean="0"/>
              <a:t>Please also sign specifically to say if your child needs their reading books changing. </a:t>
            </a: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smtClean="0">
              <a:latin typeface="Comic Sans MS" panose="030F0702030302020204" pitchFamily="66" charset="0"/>
            </a:endParaRPr>
          </a:p>
        </p:txBody>
      </p:sp>
    </p:spTree>
    <p:extLst>
      <p:ext uri="{BB962C8B-B14F-4D97-AF65-F5344CB8AC3E}">
        <p14:creationId xmlns:p14="http://schemas.microsoft.com/office/powerpoint/2010/main" val="2175294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229600" cy="511418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b="1" dirty="0" smtClean="0"/>
              <a:t>Swimming:</a:t>
            </a:r>
          </a:p>
          <a:p>
            <a:r>
              <a:rPr lang="en-GB" dirty="0"/>
              <a:t>Children will participate in weekly swimming </a:t>
            </a:r>
            <a:r>
              <a:rPr lang="en-GB" dirty="0" smtClean="0"/>
              <a:t>in the </a:t>
            </a:r>
            <a:r>
              <a:rPr lang="en-GB" dirty="0"/>
              <a:t>S</a:t>
            </a:r>
            <a:r>
              <a:rPr lang="en-GB" dirty="0" smtClean="0"/>
              <a:t>pring term, </a:t>
            </a:r>
            <a:r>
              <a:rPr lang="en-GB" dirty="0"/>
              <a:t>these will </a:t>
            </a:r>
            <a:r>
              <a:rPr lang="en-GB" dirty="0" smtClean="0"/>
              <a:t>take place </a:t>
            </a:r>
            <a:r>
              <a:rPr lang="en-GB" dirty="0"/>
              <a:t>on Thursdays. </a:t>
            </a:r>
            <a:endParaRPr lang="en-GB" dirty="0" smtClean="0"/>
          </a:p>
          <a:p>
            <a:r>
              <a:rPr lang="en-GB" dirty="0"/>
              <a:t>It is essential that children remember their swimming kit for their swimming </a:t>
            </a:r>
            <a:r>
              <a:rPr lang="en-GB" dirty="0" smtClean="0"/>
              <a:t>lesson. We will remind them in school the day before but we will be unable to phone parents on the day. </a:t>
            </a:r>
            <a:endParaRPr lang="en-GB" dirty="0"/>
          </a:p>
          <a:p>
            <a:r>
              <a:rPr lang="en-GB" b="1" dirty="0" smtClean="0">
                <a:latin typeface="+mj-lt"/>
              </a:rPr>
              <a:t>Jewellery is NOT permitted to be worn including earrings! </a:t>
            </a:r>
          </a:p>
        </p:txBody>
      </p:sp>
    </p:spTree>
    <p:extLst>
      <p:ext uri="{BB962C8B-B14F-4D97-AF65-F5344CB8AC3E}">
        <p14:creationId xmlns:p14="http://schemas.microsoft.com/office/powerpoint/2010/main" val="1786417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457200" y="1627188"/>
            <a:ext cx="8229600" cy="518618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b="1" dirty="0" smtClean="0"/>
              <a:t>PE </a:t>
            </a:r>
            <a:r>
              <a:rPr lang="en-GB" b="1" dirty="0"/>
              <a:t>and </a:t>
            </a:r>
            <a:r>
              <a:rPr lang="en-GB" b="1" dirty="0" smtClean="0"/>
              <a:t>Games:</a:t>
            </a:r>
            <a:r>
              <a:rPr lang="en-GB" b="1" u="sng" dirty="0" smtClean="0"/>
              <a:t/>
            </a:r>
            <a:br>
              <a:rPr lang="en-GB" b="1" u="sng" dirty="0" smtClean="0"/>
            </a:br>
            <a:endParaRPr lang="en-GB" dirty="0"/>
          </a:p>
          <a:p>
            <a:r>
              <a:rPr lang="en-GB" dirty="0"/>
              <a:t>Outdoor </a:t>
            </a:r>
            <a:r>
              <a:rPr lang="en-GB" dirty="0" smtClean="0"/>
              <a:t>PE </a:t>
            </a:r>
            <a:r>
              <a:rPr lang="en-GB" dirty="0"/>
              <a:t>kit is required on </a:t>
            </a:r>
            <a:r>
              <a:rPr lang="en-GB" dirty="0" smtClean="0"/>
              <a:t>Wednesdays. </a:t>
            </a:r>
            <a:endParaRPr lang="en-GB" dirty="0"/>
          </a:p>
          <a:p>
            <a:r>
              <a:rPr lang="en-GB" dirty="0"/>
              <a:t>Indoor PE kit should be in school </a:t>
            </a:r>
            <a:r>
              <a:rPr lang="en-GB" b="1" u="sng" dirty="0"/>
              <a:t>at all times </a:t>
            </a:r>
            <a:r>
              <a:rPr lang="en-GB" dirty="0"/>
              <a:t>as this may be required for other purposes</a:t>
            </a:r>
            <a:r>
              <a:rPr lang="en-GB" dirty="0" smtClean="0"/>
              <a:t>.</a:t>
            </a:r>
          </a:p>
          <a:p>
            <a:r>
              <a:rPr lang="en-GB" dirty="0" smtClean="0"/>
              <a:t>Please ensure your child has the correct PE kit.</a:t>
            </a:r>
          </a:p>
          <a:p>
            <a:r>
              <a:rPr lang="en-GB" dirty="0"/>
              <a:t>All kit should be clearly named. Kits will be kept in school at all times and will be sent home at the end of each half term</a:t>
            </a:r>
            <a:r>
              <a:rPr lang="en-GB" dirty="0" smtClean="0"/>
              <a:t>.</a:t>
            </a:r>
            <a:endParaRPr lang="en-GB" dirty="0"/>
          </a:p>
          <a:p>
            <a:pPr marL="0" indent="0">
              <a:buFont typeface="Arial" pitchFamily="34" charset="0"/>
              <a:buNone/>
            </a:pPr>
            <a:endParaRPr lang="en-GB" b="1" dirty="0" smtClean="0">
              <a:latin typeface="Comic Sans MS" panose="030F0702030302020204" pitchFamily="66" charset="0"/>
            </a:endParaRPr>
          </a:p>
          <a:p>
            <a:pPr marL="0" indent="0">
              <a:buNone/>
            </a:pPr>
            <a:r>
              <a:rPr lang="en-GB" b="1" dirty="0" smtClean="0">
                <a:latin typeface="Comic Sans MS" panose="030F0702030302020204" pitchFamily="66" charset="0"/>
              </a:rPr>
              <a:t/>
            </a:r>
            <a:br>
              <a:rPr lang="en-GB" b="1" dirty="0" smtClean="0">
                <a:latin typeface="Comic Sans MS" panose="030F0702030302020204" pitchFamily="66" charset="0"/>
              </a:rPr>
            </a:br>
            <a:endParaRPr lang="en-GB" b="1" dirty="0" smtClean="0">
              <a:latin typeface="Comic Sans MS" panose="030F0702030302020204" pitchFamily="66" charset="0"/>
            </a:endParaRPr>
          </a:p>
        </p:txBody>
      </p:sp>
    </p:spTree>
    <p:extLst>
      <p:ext uri="{BB962C8B-B14F-4D97-AF65-F5344CB8AC3E}">
        <p14:creationId xmlns:p14="http://schemas.microsoft.com/office/powerpoint/2010/main" val="1464745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844824"/>
            <a:ext cx="8229600" cy="4525963"/>
          </a:xfrm>
        </p:spPr>
        <p:txBody>
          <a:bodyPr/>
          <a:lstStyle/>
          <a:p>
            <a:pPr marL="0" indent="0">
              <a:buNone/>
            </a:pPr>
            <a:r>
              <a:rPr lang="en-GB" b="1" dirty="0" smtClean="0"/>
              <a:t>Forest </a:t>
            </a:r>
            <a:r>
              <a:rPr lang="en-GB" b="1" dirty="0" smtClean="0"/>
              <a:t>School</a:t>
            </a:r>
          </a:p>
          <a:p>
            <a:pPr marL="0" indent="0">
              <a:buNone/>
            </a:pPr>
            <a:endParaRPr lang="en-GB" sz="2400" dirty="0" smtClean="0"/>
          </a:p>
          <a:p>
            <a:pPr marL="0" indent="0">
              <a:buNone/>
            </a:pPr>
            <a:r>
              <a:rPr lang="en-GB" sz="2400" dirty="0"/>
              <a:t>Miss Grogan is our forest school teacher.  </a:t>
            </a:r>
          </a:p>
          <a:p>
            <a:pPr marL="0" indent="0">
              <a:buNone/>
            </a:pPr>
            <a:r>
              <a:rPr lang="en-GB" sz="2400" dirty="0" smtClean="0"/>
              <a:t>Forest school will be on a Monday (Y3AB) Tuesday (Y3AP) and a Friday (Y3LP).</a:t>
            </a:r>
          </a:p>
          <a:p>
            <a:pPr marL="0" indent="0">
              <a:buNone/>
            </a:pPr>
            <a:r>
              <a:rPr lang="en-GB" sz="2400" dirty="0" smtClean="0"/>
              <a:t>The children will go out in all weathers and need to bring in appropriate clothing. </a:t>
            </a:r>
          </a:p>
          <a:p>
            <a:pPr marL="0" indent="0">
              <a:buNone/>
            </a:pPr>
            <a:endParaRPr lang="en-GB" sz="2800" b="1"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1161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TotalTime>
  <Words>860</Words>
  <Application>Microsoft Office PowerPoint</Application>
  <PresentationFormat>On-screen Show (4:3)</PresentationFormat>
  <Paragraphs>131</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Comic Sans MS</vt:lpstr>
      <vt:lpstr>Symbol</vt:lpstr>
      <vt:lpstr>Times New Roman</vt:lpstr>
      <vt:lpstr>Office Theme</vt:lpstr>
      <vt:lpstr>PowerPoint Presentation</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Miss Howard</dc:creator>
  <cp:lastModifiedBy>Miss Page</cp:lastModifiedBy>
  <cp:revision>75</cp:revision>
  <cp:lastPrinted>2014-09-05T15:03:27Z</cp:lastPrinted>
  <dcterms:created xsi:type="dcterms:W3CDTF">2012-09-18T10:04:09Z</dcterms:created>
  <dcterms:modified xsi:type="dcterms:W3CDTF">2019-09-18T13:25:04Z</dcterms:modified>
</cp:coreProperties>
</file>