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93" r:id="rId2"/>
    <p:sldId id="256" r:id="rId3"/>
    <p:sldId id="279" r:id="rId4"/>
    <p:sldId id="280" r:id="rId5"/>
    <p:sldId id="281" r:id="rId6"/>
    <p:sldId id="282" r:id="rId7"/>
    <p:sldId id="283" r:id="rId8"/>
    <p:sldId id="286" r:id="rId9"/>
    <p:sldId id="287" r:id="rId10"/>
    <p:sldId id="292" r:id="rId11"/>
    <p:sldId id="289"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F4D01C2-B1C2-4C3C-B4C1-03DA0A7E6477}" type="datetimeFigureOut">
              <a:rPr lang="en-GB" smtClean="0"/>
              <a:t>19/09/2018</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BA1CE31-50A7-43BC-A610-1AA0678FA199}" type="slidenum">
              <a:rPr lang="en-GB" smtClean="0"/>
              <a:t>‹#›</a:t>
            </a:fld>
            <a:endParaRPr lang="en-GB"/>
          </a:p>
        </p:txBody>
      </p:sp>
    </p:spTree>
    <p:extLst>
      <p:ext uri="{BB962C8B-B14F-4D97-AF65-F5344CB8AC3E}">
        <p14:creationId xmlns:p14="http://schemas.microsoft.com/office/powerpoint/2010/main" val="19360270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376A0A4-5518-4A09-ADDA-DE6905DB7373}" type="datetimeFigureOut">
              <a:rPr lang="en-GB" smtClean="0"/>
              <a:t>19/09/2018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9F27E7F-D51B-47B1-BC4E-BEF939F250DD}" type="slidenum">
              <a:rPr lang="en-GB" smtClean="0"/>
              <a:t>‹#›</a:t>
            </a:fld>
            <a:endParaRPr lang="en-GB"/>
          </a:p>
        </p:txBody>
      </p:sp>
    </p:spTree>
    <p:extLst>
      <p:ext uri="{BB962C8B-B14F-4D97-AF65-F5344CB8AC3E}">
        <p14:creationId xmlns:p14="http://schemas.microsoft.com/office/powerpoint/2010/main" val="18852317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D4D3D16-A41D-4A67-B2D6-036623FDC0ED}" type="datetime1">
              <a:rPr lang="en-GB" smtClean="0"/>
              <a:t>19/09/2018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1931055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EFA5F-19E9-4274-AB60-A521354291C9}" type="datetime1">
              <a:rPr lang="en-GB" smtClean="0"/>
              <a:t>19/09/2018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3921928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2CB665-2812-4152-8511-553DA5449A22}" type="datetime1">
              <a:rPr lang="en-GB" smtClean="0"/>
              <a:t>19/09/2018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3211426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A46BCC5-7ED1-4AA4-8264-DD7BCBC67C32}" type="datetime1">
              <a:rPr lang="en-GB" smtClean="0"/>
              <a:t>19/09/2018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321333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BFFB43-3C29-4DEB-AEF0-AC55FCFD9061}" type="datetime1">
              <a:rPr lang="en-GB" smtClean="0"/>
              <a:t>19/09/2018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1202704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3745E3F-DFB2-4FFE-B600-305BE8BC31BB}" type="datetime1">
              <a:rPr lang="en-GB" smtClean="0"/>
              <a:t>19/09/2018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3308956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2E39AD1-838B-4339-92CD-99C170F92A8F}" type="datetime1">
              <a:rPr lang="en-GB" smtClean="0"/>
              <a:t>19/09/2018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419563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5909AC8-BBFD-42F2-A3ED-266D4E060604}" type="datetime1">
              <a:rPr lang="en-GB" smtClean="0"/>
              <a:t>19/09/2018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2954038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803B8A-C324-49D3-B4D5-63108BC5566C}" type="datetime1">
              <a:rPr lang="en-GB" smtClean="0"/>
              <a:t>19/09/2018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4139467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DE0FB0-F0C2-4E3B-90A1-9CD4B70A1A1E}" type="datetime1">
              <a:rPr lang="en-GB" smtClean="0"/>
              <a:t>19/09/2018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180237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E0F46D-A85B-4538-9C45-2ABC6BE5B2ED}" type="datetime1">
              <a:rPr lang="en-GB" smtClean="0"/>
              <a:t>19/09/2018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236566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1D39AB-BFA3-4DA6-9B9B-703FAF1A97C4}" type="datetime1">
              <a:rPr lang="en-GB" smtClean="0"/>
              <a:t>19/09/2018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B05D8-1571-4608-B1E8-41BF96D3DAEC}" type="slidenum">
              <a:rPr lang="en-GB" smtClean="0"/>
              <a:t>‹#›</a:t>
            </a:fld>
            <a:endParaRPr lang="en-GB"/>
          </a:p>
        </p:txBody>
      </p:sp>
    </p:spTree>
    <p:extLst>
      <p:ext uri="{BB962C8B-B14F-4D97-AF65-F5344CB8AC3E}">
        <p14:creationId xmlns:p14="http://schemas.microsoft.com/office/powerpoint/2010/main" val="2144115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pPr marL="0" indent="0">
              <a:buNone/>
            </a:pPr>
            <a:endParaRPr lang="en-GB" dirty="0" smtClean="0"/>
          </a:p>
          <a:p>
            <a:pPr marL="0" indent="0" algn="ctr">
              <a:buNone/>
            </a:pPr>
            <a:r>
              <a:rPr lang="en-GB" sz="5400" b="1" u="sng" dirty="0" smtClean="0">
                <a:latin typeface="Comic Sans MS" panose="030F0702030302020204" pitchFamily="66" charset="0"/>
              </a:rPr>
              <a:t>Welcome to Year Two</a:t>
            </a:r>
          </a:p>
          <a:p>
            <a:pPr marL="0" indent="0">
              <a:buNone/>
            </a:pPr>
            <a:endParaRPr lang="en-GB" dirty="0"/>
          </a:p>
          <a:p>
            <a:pPr marL="0" indent="0" algn="ctr">
              <a:buNone/>
            </a:pPr>
            <a:r>
              <a:rPr lang="en-GB" sz="3800" dirty="0" smtClean="0"/>
              <a:t>Please sign in with your class teacher as you arrive. </a:t>
            </a:r>
          </a:p>
          <a:p>
            <a:pPr marL="0" indent="0" algn="ctr">
              <a:buNone/>
            </a:pPr>
            <a:r>
              <a:rPr lang="en-GB" sz="3800" dirty="0" smtClean="0"/>
              <a:t>Please also complete a Home School agreement and a Local Visits permission letter and leave with your child’s teacher.</a:t>
            </a:r>
          </a:p>
          <a:p>
            <a:pPr marL="0" indent="0" algn="ctr">
              <a:buNone/>
            </a:pPr>
            <a:r>
              <a:rPr lang="en-GB" sz="3800" dirty="0" smtClean="0"/>
              <a:t>Thank you.</a:t>
            </a:r>
            <a:endParaRPr lang="en-GB" sz="3800" dirty="0"/>
          </a:p>
        </p:txBody>
      </p:sp>
      <p:pic>
        <p:nvPicPr>
          <p:cNvPr id="4" name="Picture 3"/>
          <p:cNvPicPr>
            <a:picLocks noChangeAspect="1"/>
          </p:cNvPicPr>
          <p:nvPr/>
        </p:nvPicPr>
        <p:blipFill>
          <a:blip r:embed="rId2"/>
          <a:stretch>
            <a:fillRect/>
          </a:stretch>
        </p:blipFill>
        <p:spPr>
          <a:xfrm>
            <a:off x="-793" y="0"/>
            <a:ext cx="9144793" cy="1627773"/>
          </a:xfrm>
          <a:prstGeom prst="rect">
            <a:avLst/>
          </a:prstGeom>
        </p:spPr>
      </p:pic>
    </p:spTree>
    <p:extLst>
      <p:ext uri="{BB962C8B-B14F-4D97-AF65-F5344CB8AC3E}">
        <p14:creationId xmlns:p14="http://schemas.microsoft.com/office/powerpoint/2010/main" val="2453876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smtClean="0"/>
          </a:p>
          <a:p>
            <a:pPr marL="0" indent="0">
              <a:buNone/>
            </a:pPr>
            <a:r>
              <a:rPr lang="en-GB" b="1" dirty="0" smtClean="0">
                <a:latin typeface="Comic Sans MS" panose="030F0702030302020204" pitchFamily="66" charset="0"/>
              </a:rPr>
              <a:t>Whole school messages:</a:t>
            </a:r>
          </a:p>
          <a:p>
            <a:pPr marL="0" indent="0">
              <a:buNone/>
            </a:pPr>
            <a:endParaRPr lang="en-GB" b="1" dirty="0" smtClean="0">
              <a:latin typeface="Comic Sans MS" panose="030F0702030302020204" pitchFamily="66" charset="0"/>
            </a:endParaRPr>
          </a:p>
          <a:p>
            <a:r>
              <a:rPr lang="en-GB" dirty="0" smtClean="0"/>
              <a:t>If you would like to request time off for your child during term time, you must seek permission from Mrs Morris. </a:t>
            </a:r>
          </a:p>
          <a:p>
            <a:pPr marL="0" indent="0">
              <a:buNone/>
            </a:pPr>
            <a:r>
              <a:rPr lang="en-GB" dirty="0" smtClean="0"/>
              <a:t>Request forms can be found </a:t>
            </a:r>
            <a:r>
              <a:rPr lang="en-GB" dirty="0"/>
              <a:t>in the </a:t>
            </a:r>
            <a:r>
              <a:rPr lang="en-GB" dirty="0" smtClean="0"/>
              <a:t>office.</a:t>
            </a:r>
          </a:p>
        </p:txBody>
      </p:sp>
      <p:pic>
        <p:nvPicPr>
          <p:cNvPr id="4" name="Picture 3"/>
          <p:cNvPicPr>
            <a:picLocks noChangeAspect="1"/>
          </p:cNvPicPr>
          <p:nvPr/>
        </p:nvPicPr>
        <p:blipFill>
          <a:blip r:embed="rId2"/>
          <a:stretch>
            <a:fillRect/>
          </a:stretch>
        </p:blipFill>
        <p:spPr>
          <a:xfrm>
            <a:off x="-793" y="-27573"/>
            <a:ext cx="9144793" cy="1627773"/>
          </a:xfrm>
          <a:prstGeom prst="rect">
            <a:avLst/>
          </a:prstGeom>
        </p:spPr>
      </p:pic>
    </p:spTree>
    <p:extLst>
      <p:ext uri="{BB962C8B-B14F-4D97-AF65-F5344CB8AC3E}">
        <p14:creationId xmlns:p14="http://schemas.microsoft.com/office/powerpoint/2010/main" val="319927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457200" y="1627188"/>
            <a:ext cx="8229600" cy="518618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b="1" dirty="0" smtClean="0">
              <a:latin typeface="Comic Sans MS" panose="030F0702030302020204" pitchFamily="66" charset="0"/>
            </a:endParaRPr>
          </a:p>
          <a:p>
            <a:pPr marL="0" indent="0" algn="ctr">
              <a:buNone/>
            </a:pPr>
            <a:endParaRPr lang="en-GB" b="1" dirty="0" smtClean="0">
              <a:latin typeface="Comic Sans MS" panose="030F0702030302020204" pitchFamily="66" charset="0"/>
            </a:endParaRPr>
          </a:p>
          <a:p>
            <a:pPr marL="0" indent="0" algn="ctr">
              <a:buNone/>
            </a:pPr>
            <a:r>
              <a:rPr lang="en-GB" dirty="0"/>
              <a:t>We look forward to a wonderful </a:t>
            </a:r>
            <a:r>
              <a:rPr lang="en-GB" dirty="0" smtClean="0"/>
              <a:t>year with your children, we </a:t>
            </a:r>
            <a:r>
              <a:rPr lang="en-GB" dirty="0"/>
              <a:t>will do our </a:t>
            </a:r>
            <a:r>
              <a:rPr lang="en-GB" dirty="0" smtClean="0"/>
              <a:t>best to help them progress as much as possible! </a:t>
            </a:r>
            <a:endParaRPr lang="en-GB" b="1" dirty="0" smtClean="0">
              <a:latin typeface="Comic Sans MS" panose="030F0702030302020204" pitchFamily="66" charset="0"/>
            </a:endParaRPr>
          </a:p>
          <a:p>
            <a:pPr marL="0" indent="0" algn="ctr">
              <a:buNone/>
            </a:pPr>
            <a:endParaRPr lang="en-GB" b="1" dirty="0" smtClean="0">
              <a:latin typeface="Comic Sans MS" panose="030F0702030302020204" pitchFamily="66" charset="0"/>
            </a:endParaRPr>
          </a:p>
          <a:p>
            <a:pPr marL="0" indent="0" algn="ctr">
              <a:buNone/>
            </a:pPr>
            <a:r>
              <a:rPr lang="en-GB" b="1" dirty="0" smtClean="0">
                <a:latin typeface="Comic Sans MS" panose="030F0702030302020204" pitchFamily="66" charset="0"/>
              </a:rPr>
              <a:t>Thank you for your time.  Are there any questions we can answer?</a:t>
            </a:r>
            <a:r>
              <a:rPr lang="en-GB" b="1" dirty="0" smtClean="0"/>
              <a:t/>
            </a:r>
            <a:br>
              <a:rPr lang="en-GB" b="1" dirty="0" smtClean="0"/>
            </a:br>
            <a:endParaRPr lang="en-GB" dirty="0"/>
          </a:p>
          <a:p>
            <a:pPr marL="0" indent="0">
              <a:buFont typeface="Arial" pitchFamily="34" charset="0"/>
              <a:buNone/>
            </a:pPr>
            <a:endParaRPr lang="en-GB" b="1" dirty="0" smtClean="0">
              <a:latin typeface="Comic Sans MS" panose="030F0702030302020204" pitchFamily="66" charset="0"/>
            </a:endParaRPr>
          </a:p>
          <a:p>
            <a:pPr marL="0" indent="0">
              <a:buNone/>
            </a:pPr>
            <a:r>
              <a:rPr lang="en-GB" b="1" dirty="0" smtClean="0">
                <a:latin typeface="Comic Sans MS" panose="030F0702030302020204" pitchFamily="66" charset="0"/>
              </a:rPr>
              <a:t/>
            </a:r>
            <a:br>
              <a:rPr lang="en-GB" b="1" dirty="0" smtClean="0">
                <a:latin typeface="Comic Sans MS" panose="030F0702030302020204" pitchFamily="66" charset="0"/>
              </a:rPr>
            </a:br>
            <a:endParaRPr lang="en-GB" b="1" dirty="0" smtClean="0">
              <a:latin typeface="Comic Sans MS" panose="030F0702030302020204" pitchFamily="66" charset="0"/>
            </a:endParaRPr>
          </a:p>
        </p:txBody>
      </p:sp>
    </p:spTree>
    <p:extLst>
      <p:ext uri="{BB962C8B-B14F-4D97-AF65-F5344CB8AC3E}">
        <p14:creationId xmlns:p14="http://schemas.microsoft.com/office/powerpoint/2010/main" val="1400227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16833"/>
            <a:ext cx="7772400" cy="1224136"/>
          </a:xfrm>
        </p:spPr>
        <p:txBody>
          <a:bodyPr>
            <a:normAutofit/>
          </a:bodyPr>
          <a:lstStyle/>
          <a:p>
            <a:r>
              <a:rPr lang="en-GB" b="1" dirty="0" smtClean="0">
                <a:latin typeface="Comic Sans MS" panose="030F0702030302020204" pitchFamily="66" charset="0"/>
              </a:rPr>
              <a:t>Welcome!</a:t>
            </a:r>
            <a:endParaRPr lang="en-GB" b="1" dirty="0">
              <a:latin typeface="Comic Sans MS" panose="030F0702030302020204" pitchFamily="66" charset="0"/>
            </a:endParaRPr>
          </a:p>
        </p:txBody>
      </p:sp>
      <p:sp>
        <p:nvSpPr>
          <p:cNvPr id="3" name="Subtitle 2"/>
          <p:cNvSpPr>
            <a:spLocks noGrp="1"/>
          </p:cNvSpPr>
          <p:nvPr>
            <p:ph type="subTitle" idx="1"/>
          </p:nvPr>
        </p:nvSpPr>
        <p:spPr>
          <a:xfrm>
            <a:off x="467545" y="2636912"/>
            <a:ext cx="8208912" cy="3744416"/>
          </a:xfrm>
        </p:spPr>
        <p:txBody>
          <a:bodyPr>
            <a:normAutofit fontScale="92500" lnSpcReduction="10000"/>
          </a:bodyPr>
          <a:lstStyle/>
          <a:p>
            <a:endParaRPr lang="en-GB" dirty="0" smtClean="0">
              <a:solidFill>
                <a:schemeClr val="tx1"/>
              </a:solidFill>
              <a:latin typeface="Comic Sans MS" panose="030F0702030302020204" pitchFamily="66" charset="0"/>
            </a:endParaRPr>
          </a:p>
          <a:p>
            <a:r>
              <a:rPr lang="en-GB" dirty="0" smtClean="0">
                <a:solidFill>
                  <a:schemeClr val="tx1"/>
                </a:solidFill>
                <a:latin typeface="Comic Sans MS" panose="030F0702030302020204" pitchFamily="66" charset="0"/>
              </a:rPr>
              <a:t>We aim to answer any questions that you may have about our daily timetable and the Year Two curriculum.</a:t>
            </a:r>
          </a:p>
          <a:p>
            <a:r>
              <a:rPr lang="en-GB" dirty="0" smtClean="0">
                <a:solidFill>
                  <a:schemeClr val="tx1"/>
                </a:solidFill>
                <a:latin typeface="Comic Sans MS" panose="030F0702030302020204" pitchFamily="66" charset="0"/>
              </a:rPr>
              <a:t/>
            </a:r>
            <a:br>
              <a:rPr lang="en-GB" dirty="0" smtClean="0">
                <a:solidFill>
                  <a:schemeClr val="tx1"/>
                </a:solidFill>
                <a:latin typeface="Comic Sans MS" panose="030F0702030302020204" pitchFamily="66" charset="0"/>
              </a:rPr>
            </a:br>
            <a:r>
              <a:rPr lang="en-GB" dirty="0" smtClean="0">
                <a:solidFill>
                  <a:schemeClr val="tx1"/>
                </a:solidFill>
                <a:latin typeface="Comic Sans MS" panose="030F0702030302020204" pitchFamily="66" charset="0"/>
              </a:rPr>
              <a:t>Year 2 </a:t>
            </a:r>
            <a:r>
              <a:rPr lang="en-GB" dirty="0">
                <a:solidFill>
                  <a:schemeClr val="tx1"/>
                </a:solidFill>
                <a:latin typeface="Comic Sans MS" panose="030F0702030302020204" pitchFamily="66" charset="0"/>
              </a:rPr>
              <a:t>teachers:</a:t>
            </a:r>
          </a:p>
          <a:p>
            <a:r>
              <a:rPr lang="en-GB" dirty="0" smtClean="0">
                <a:solidFill>
                  <a:schemeClr val="tx1"/>
                </a:solidFill>
                <a:latin typeface="Comic Sans MS" panose="030F0702030302020204" pitchFamily="66" charset="0"/>
              </a:rPr>
              <a:t>Miss Wood, </a:t>
            </a:r>
            <a:r>
              <a:rPr lang="en-GB" dirty="0" smtClean="0">
                <a:solidFill>
                  <a:schemeClr val="tx1"/>
                </a:solidFill>
                <a:latin typeface="Comic Sans MS" panose="030F0702030302020204" pitchFamily="66" charset="0"/>
              </a:rPr>
              <a:t>Miss Howard, Mrs Brokenbrow and Miss McCalla</a:t>
            </a:r>
            <a:endParaRPr lang="en-GB" dirty="0" smtClean="0">
              <a:solidFill>
                <a:schemeClr val="tx1"/>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861" t="13799" r="57195" b="70779"/>
          <a:stretch/>
        </p:blipFill>
        <p:spPr bwMode="auto">
          <a:xfrm>
            <a:off x="0" y="0"/>
            <a:ext cx="9144000"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5247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1901826"/>
            <a:ext cx="8229600" cy="4684985"/>
          </a:xfrm>
        </p:spPr>
        <p:txBody>
          <a:bodyPr>
            <a:normAutofit fontScale="85000" lnSpcReduction="20000"/>
          </a:bodyPr>
          <a:lstStyle/>
          <a:p>
            <a:pPr marL="0" indent="0">
              <a:buNone/>
            </a:pPr>
            <a:r>
              <a:rPr lang="en-GB" b="1" dirty="0" smtClean="0">
                <a:latin typeface="Comic Sans MS" panose="030F0702030302020204" pitchFamily="66" charset="0"/>
              </a:rPr>
              <a:t>Teaching routines:</a:t>
            </a:r>
            <a:br>
              <a:rPr lang="en-GB" b="1" dirty="0" smtClean="0">
                <a:latin typeface="Comic Sans MS" panose="030F0702030302020204" pitchFamily="66" charset="0"/>
              </a:rPr>
            </a:br>
            <a:endParaRPr lang="en-GB" b="1" dirty="0">
              <a:latin typeface="Comic Sans MS" panose="030F0702030302020204" pitchFamily="66" charset="0"/>
            </a:endParaRPr>
          </a:p>
          <a:p>
            <a:r>
              <a:rPr lang="en-GB" dirty="0" smtClean="0"/>
              <a:t>Mrs Van Bergen, Mrs </a:t>
            </a:r>
            <a:r>
              <a:rPr lang="en-GB" dirty="0" err="1" smtClean="0"/>
              <a:t>Colclough</a:t>
            </a:r>
            <a:r>
              <a:rPr lang="en-GB" dirty="0" smtClean="0"/>
              <a:t> and Mrs </a:t>
            </a:r>
            <a:r>
              <a:rPr lang="en-GB" dirty="0" err="1" smtClean="0"/>
              <a:t>Jorgensson</a:t>
            </a:r>
            <a:r>
              <a:rPr lang="en-GB" dirty="0" smtClean="0"/>
              <a:t> </a:t>
            </a:r>
            <a:r>
              <a:rPr lang="en-GB" dirty="0"/>
              <a:t>will be our Teaching </a:t>
            </a:r>
            <a:r>
              <a:rPr lang="en-GB" dirty="0" smtClean="0"/>
              <a:t>Assistants across the three classes </a:t>
            </a:r>
            <a:r>
              <a:rPr lang="en-GB" dirty="0"/>
              <a:t>for this year, working </a:t>
            </a:r>
            <a:r>
              <a:rPr lang="en-GB" dirty="0" smtClean="0"/>
              <a:t>with groups </a:t>
            </a:r>
            <a:r>
              <a:rPr lang="en-GB" dirty="0"/>
              <a:t>of children at a time to ensure essential progress is </a:t>
            </a:r>
            <a:r>
              <a:rPr lang="en-GB" dirty="0" smtClean="0"/>
              <a:t>achieved. </a:t>
            </a:r>
          </a:p>
          <a:p>
            <a:r>
              <a:rPr lang="en-GB" dirty="0" smtClean="0"/>
              <a:t>In Year 2 the </a:t>
            </a:r>
            <a:r>
              <a:rPr lang="en-GB" dirty="0"/>
              <a:t>class will have French lessons taught by Madame </a:t>
            </a:r>
            <a:r>
              <a:rPr lang="en-GB" dirty="0" smtClean="0"/>
              <a:t>Taylor, games </a:t>
            </a:r>
            <a:r>
              <a:rPr lang="en-GB" dirty="0"/>
              <a:t>lessons taught by Mr </a:t>
            </a:r>
            <a:r>
              <a:rPr lang="en-GB" dirty="0" smtClean="0"/>
              <a:t>Palmer and dance lessons taught by Miss Foster. </a:t>
            </a:r>
            <a:r>
              <a:rPr lang="en-GB" dirty="0"/>
              <a:t>These will be on </a:t>
            </a:r>
            <a:r>
              <a:rPr lang="en-GB" dirty="0" smtClean="0"/>
              <a:t>Thursday </a:t>
            </a:r>
            <a:r>
              <a:rPr lang="en-GB" dirty="0"/>
              <a:t>afternoons</a:t>
            </a:r>
            <a:r>
              <a:rPr lang="en-GB" dirty="0" smtClean="0"/>
              <a:t>.</a:t>
            </a:r>
          </a:p>
          <a:p>
            <a:r>
              <a:rPr lang="en-GB" dirty="0" smtClean="0"/>
              <a:t>Miss Wood will </a:t>
            </a:r>
            <a:r>
              <a:rPr lang="en-GB" dirty="0" smtClean="0"/>
              <a:t>teach on Mondays and Tuesdays and Miss Howard will teach on Wednesdays, Thursdays and Fridays.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924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2"/>
          <p:cNvSpPr txBox="1">
            <a:spLocks/>
          </p:cNvSpPr>
          <p:nvPr/>
        </p:nvSpPr>
        <p:spPr>
          <a:xfrm>
            <a:off x="457200" y="1901826"/>
            <a:ext cx="8229600" cy="495617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b="1" dirty="0" smtClean="0">
                <a:latin typeface="Comic Sans MS" panose="030F0702030302020204" pitchFamily="66" charset="0"/>
              </a:rPr>
              <a:t>Curriculum:</a:t>
            </a:r>
          </a:p>
          <a:p>
            <a:r>
              <a:rPr lang="en-GB" dirty="0" smtClean="0"/>
              <a:t>Levels have been abolished by the Government throughout Primary Schools.</a:t>
            </a:r>
          </a:p>
          <a:p>
            <a:r>
              <a:rPr lang="en-GB" dirty="0" smtClean="0"/>
              <a:t>School </a:t>
            </a:r>
            <a:r>
              <a:rPr lang="en-GB" dirty="0"/>
              <a:t>has ‘bought into’ a number of different resources and schemes of work and we will be using these alongside our own school planning, as and when appropriate, to ensure children have a broad and balanced curriculum. </a:t>
            </a:r>
            <a:endParaRPr lang="en-GB" dirty="0" smtClean="0"/>
          </a:p>
          <a:p>
            <a:r>
              <a:rPr lang="en-GB" dirty="0" smtClean="0"/>
              <a:t>Age related expectations can be found on the class pages. </a:t>
            </a:r>
          </a:p>
          <a:p>
            <a:r>
              <a:rPr lang="en-GB" dirty="0" smtClean="0"/>
              <a:t>A meeting will be held in the Spring term to explain the assessment process for Year 2 children. </a:t>
            </a:r>
          </a:p>
          <a:p>
            <a:endParaRPr lang="en-GB" b="1" dirty="0" smtClean="0">
              <a:latin typeface="Comic Sans MS" panose="030F0702030302020204" pitchFamily="66"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497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457200" y="1700808"/>
            <a:ext cx="8229600" cy="495617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b="1" dirty="0" smtClean="0">
                <a:latin typeface="Comic Sans MS" panose="030F0702030302020204" pitchFamily="66" charset="0"/>
              </a:rPr>
              <a:t>Homework:</a:t>
            </a:r>
          </a:p>
          <a:p>
            <a:r>
              <a:rPr lang="en-GB" dirty="0" smtClean="0"/>
              <a:t>Given out on Fridays, to be </a:t>
            </a:r>
            <a:r>
              <a:rPr lang="en-GB" dirty="0" smtClean="0"/>
              <a:t>completed, but not necessarily handed in. Our focus is more on the engagement and enjoyment of the activities. </a:t>
            </a:r>
            <a:endParaRPr lang="en-GB" dirty="0" smtClean="0"/>
          </a:p>
          <a:p>
            <a:endParaRPr lang="en-GB" dirty="0" smtClean="0"/>
          </a:p>
          <a:p>
            <a:r>
              <a:rPr lang="en-GB" dirty="0" smtClean="0"/>
              <a:t>Children </a:t>
            </a:r>
            <a:r>
              <a:rPr lang="en-GB" dirty="0"/>
              <a:t>will be given </a:t>
            </a:r>
            <a:r>
              <a:rPr lang="en-GB" dirty="0" smtClean="0"/>
              <a:t>a spelling list which </a:t>
            </a:r>
            <a:r>
              <a:rPr lang="en-GB" dirty="0" smtClean="0"/>
              <a:t>may be practised in a dictation the following week. A </a:t>
            </a:r>
            <a:r>
              <a:rPr lang="en-GB" dirty="0" smtClean="0"/>
              <a:t>piece of either literacy or numeracy will be given in addition.  This work is intended as a revision exercise so we would appreciate your support in assisting the children with their tasks. </a:t>
            </a:r>
            <a:endParaRPr lang="en-GB" dirty="0" smtClean="0"/>
          </a:p>
          <a:p>
            <a:pPr marL="0" indent="0">
              <a:buNone/>
            </a:pPr>
            <a:endParaRPr lang="en-GB" dirty="0" smtClean="0"/>
          </a:p>
          <a:p>
            <a:r>
              <a:rPr lang="en-GB" dirty="0" smtClean="0"/>
              <a:t>Please </a:t>
            </a:r>
            <a:r>
              <a:rPr lang="en-GB" dirty="0"/>
              <a:t>feel free to comment in your child’s Reading </a:t>
            </a:r>
            <a:r>
              <a:rPr lang="en-GB" dirty="0" smtClean="0"/>
              <a:t>Record on </a:t>
            </a:r>
            <a:r>
              <a:rPr lang="en-GB" dirty="0"/>
              <a:t>how your child has found the homework </a:t>
            </a:r>
            <a:r>
              <a:rPr lang="en-GB" dirty="0" smtClean="0"/>
              <a:t>task</a:t>
            </a:r>
            <a:r>
              <a:rPr lang="en-GB" dirty="0"/>
              <a:t> </a:t>
            </a:r>
            <a:r>
              <a:rPr lang="en-GB" dirty="0" smtClean="0"/>
              <a:t>or the reading book.  </a:t>
            </a:r>
            <a:r>
              <a:rPr lang="en-GB" b="1" dirty="0" smtClean="0">
                <a:latin typeface="Comic Sans MS" panose="030F0702030302020204" pitchFamily="66" charset="0"/>
              </a:rPr>
              <a:t/>
            </a:r>
            <a:br>
              <a:rPr lang="en-GB" b="1" dirty="0" smtClean="0">
                <a:latin typeface="Comic Sans MS" panose="030F0702030302020204" pitchFamily="66" charset="0"/>
              </a:rPr>
            </a:br>
            <a:endParaRPr lang="en-GB" b="1" dirty="0" smtClean="0">
              <a:latin typeface="Comic Sans MS" panose="030F0702030302020204" pitchFamily="66" charset="0"/>
            </a:endParaRPr>
          </a:p>
        </p:txBody>
      </p:sp>
    </p:spTree>
    <p:extLst>
      <p:ext uri="{BB962C8B-B14F-4D97-AF65-F5344CB8AC3E}">
        <p14:creationId xmlns:p14="http://schemas.microsoft.com/office/powerpoint/2010/main" val="3971088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457200" y="1627188"/>
            <a:ext cx="8229600" cy="511418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b="1" dirty="0" smtClean="0">
                <a:latin typeface="Comic Sans MS" panose="030F0702030302020204" pitchFamily="66" charset="0"/>
              </a:rPr>
              <a:t>Reading:</a:t>
            </a:r>
          </a:p>
          <a:p>
            <a:r>
              <a:rPr lang="en-GB" dirty="0"/>
              <a:t>It is essential that children bring their reading books to school each day</a:t>
            </a:r>
            <a:r>
              <a:rPr lang="en-GB" dirty="0" smtClean="0"/>
              <a:t>.</a:t>
            </a:r>
          </a:p>
          <a:p>
            <a:r>
              <a:rPr lang="en-GB" dirty="0"/>
              <a:t>The Class </a:t>
            </a:r>
            <a:r>
              <a:rPr lang="en-GB" dirty="0" smtClean="0"/>
              <a:t>Teacher or Teaching Assistant </a:t>
            </a:r>
            <a:r>
              <a:rPr lang="en-GB" dirty="0"/>
              <a:t>will listen to your child read within a guided reading session each week. </a:t>
            </a:r>
            <a:endParaRPr lang="en-GB" dirty="0" smtClean="0"/>
          </a:p>
          <a:p>
            <a:r>
              <a:rPr lang="en-GB" dirty="0" smtClean="0"/>
              <a:t>Children will be read with 1:1 as often as is possible.</a:t>
            </a:r>
            <a:endParaRPr lang="en-GB" dirty="0" smtClean="0"/>
          </a:p>
          <a:p>
            <a:r>
              <a:rPr lang="en-GB" dirty="0" smtClean="0"/>
              <a:t>Guided reading will be a taught session and will use a book of a higher level to provide more challenge. </a:t>
            </a:r>
          </a:p>
          <a:p>
            <a:r>
              <a:rPr lang="en-GB" dirty="0"/>
              <a:t>Children will also have the opportunity to change their individual reading books throughout the week</a:t>
            </a:r>
            <a:r>
              <a:rPr lang="en-GB" dirty="0" smtClean="0"/>
              <a:t>.</a:t>
            </a:r>
          </a:p>
          <a:p>
            <a:r>
              <a:rPr lang="en-GB" dirty="0"/>
              <a:t>Please support your child by encouraging them to </a:t>
            </a:r>
            <a:r>
              <a:rPr lang="en-GB" dirty="0" smtClean="0"/>
              <a:t>read on a daily basis, </a:t>
            </a:r>
            <a:r>
              <a:rPr lang="en-GB" dirty="0"/>
              <a:t>for a minimum of </a:t>
            </a:r>
            <a:r>
              <a:rPr lang="en-GB" dirty="0" smtClean="0"/>
              <a:t>10 </a:t>
            </a:r>
            <a:r>
              <a:rPr lang="en-GB" dirty="0"/>
              <a:t>minutes, </a:t>
            </a:r>
            <a:r>
              <a:rPr lang="en-GB" dirty="0" smtClean="0"/>
              <a:t>and </a:t>
            </a:r>
            <a:r>
              <a:rPr lang="en-GB" dirty="0"/>
              <a:t>signing their Reading Record on a weekly basis. </a:t>
            </a:r>
            <a:r>
              <a:rPr lang="en-GB" b="1" dirty="0" smtClean="0">
                <a:latin typeface="Comic Sans MS" panose="030F0702030302020204" pitchFamily="66" charset="0"/>
              </a:rPr>
              <a:t/>
            </a:r>
            <a:br>
              <a:rPr lang="en-GB" b="1" dirty="0" smtClean="0">
                <a:latin typeface="Comic Sans MS" panose="030F0702030302020204" pitchFamily="66" charset="0"/>
              </a:rPr>
            </a:br>
            <a:endParaRPr lang="en-GB" b="1" dirty="0" smtClean="0">
              <a:latin typeface="Comic Sans MS" panose="030F0702030302020204" pitchFamily="66" charset="0"/>
            </a:endParaRPr>
          </a:p>
        </p:txBody>
      </p:sp>
    </p:spTree>
    <p:extLst>
      <p:ext uri="{BB962C8B-B14F-4D97-AF65-F5344CB8AC3E}">
        <p14:creationId xmlns:p14="http://schemas.microsoft.com/office/powerpoint/2010/main" val="2175294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457200" y="1627188"/>
            <a:ext cx="8229600" cy="511418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b="1" dirty="0" smtClean="0">
                <a:latin typeface="Comic Sans MS" panose="030F0702030302020204" pitchFamily="66" charset="0"/>
              </a:rPr>
              <a:t>Seating and Assessment:</a:t>
            </a:r>
          </a:p>
          <a:p>
            <a:r>
              <a:rPr lang="en-GB" dirty="0"/>
              <a:t>Children will have specific places for </a:t>
            </a:r>
            <a:r>
              <a:rPr lang="en-GB" dirty="0" smtClean="0"/>
              <a:t>English </a:t>
            </a:r>
            <a:r>
              <a:rPr lang="en-GB" dirty="0"/>
              <a:t>and </a:t>
            </a:r>
            <a:r>
              <a:rPr lang="en-GB" dirty="0" smtClean="0"/>
              <a:t>maths</a:t>
            </a:r>
            <a:r>
              <a:rPr lang="en-GB" dirty="0" smtClean="0"/>
              <a:t>.</a:t>
            </a:r>
          </a:p>
          <a:p>
            <a:r>
              <a:rPr lang="en-GB" dirty="0"/>
              <a:t>The group places the children will work in will be continually monitored using on-going assessments. </a:t>
            </a:r>
            <a:endParaRPr lang="en-GB" dirty="0" smtClean="0"/>
          </a:p>
          <a:p>
            <a:r>
              <a:rPr lang="en-GB" dirty="0" smtClean="0"/>
              <a:t>Changes </a:t>
            </a:r>
            <a:r>
              <a:rPr lang="en-GB" dirty="0"/>
              <a:t>will be made if necessary, depending on assessment results.</a:t>
            </a:r>
            <a:endParaRPr lang="en-GB" dirty="0" smtClean="0"/>
          </a:p>
          <a:p>
            <a:r>
              <a:rPr lang="en-GB" dirty="0"/>
              <a:t>If you are </a:t>
            </a:r>
            <a:r>
              <a:rPr lang="en-GB" dirty="0" smtClean="0"/>
              <a:t>worried, we would be happy to discuss this with you.</a:t>
            </a:r>
            <a:r>
              <a:rPr lang="en-GB" b="1" dirty="0" smtClean="0">
                <a:latin typeface="Comic Sans MS" panose="030F0702030302020204" pitchFamily="66" charset="0"/>
              </a:rPr>
              <a:t/>
            </a:r>
            <a:br>
              <a:rPr lang="en-GB" b="1" dirty="0" smtClean="0">
                <a:latin typeface="Comic Sans MS" panose="030F0702030302020204" pitchFamily="66" charset="0"/>
              </a:rPr>
            </a:br>
            <a:endParaRPr lang="en-GB" b="1" dirty="0" smtClean="0">
              <a:latin typeface="Comic Sans MS" panose="030F0702030302020204" pitchFamily="66" charset="0"/>
            </a:endParaRPr>
          </a:p>
        </p:txBody>
      </p:sp>
    </p:spTree>
    <p:extLst>
      <p:ext uri="{BB962C8B-B14F-4D97-AF65-F5344CB8AC3E}">
        <p14:creationId xmlns:p14="http://schemas.microsoft.com/office/powerpoint/2010/main" val="3645692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457200" y="1627188"/>
            <a:ext cx="8229600" cy="5186188"/>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b="1" u="sng" dirty="0" smtClean="0">
                <a:latin typeface="Comic Sans MS" panose="030F0702030302020204" pitchFamily="66" charset="0"/>
              </a:rPr>
              <a:t>PE </a:t>
            </a:r>
            <a:r>
              <a:rPr lang="en-GB" b="1" u="sng" dirty="0">
                <a:latin typeface="Comic Sans MS" panose="030F0702030302020204" pitchFamily="66" charset="0"/>
              </a:rPr>
              <a:t>and </a:t>
            </a:r>
            <a:r>
              <a:rPr lang="en-GB" b="1" u="sng" dirty="0" smtClean="0">
                <a:latin typeface="Comic Sans MS" panose="030F0702030302020204" pitchFamily="66" charset="0"/>
              </a:rPr>
              <a:t>Games:</a:t>
            </a:r>
            <a:r>
              <a:rPr lang="en-GB" b="1" u="sng" dirty="0" smtClean="0"/>
              <a:t/>
            </a:r>
            <a:br>
              <a:rPr lang="en-GB" b="1" u="sng" dirty="0" smtClean="0"/>
            </a:br>
            <a:endParaRPr lang="en-GB" dirty="0"/>
          </a:p>
          <a:p>
            <a:r>
              <a:rPr lang="en-GB" dirty="0"/>
              <a:t>Outdoor PE kit is required on </a:t>
            </a:r>
            <a:r>
              <a:rPr lang="en-GB" dirty="0" smtClean="0"/>
              <a:t>Thursdays . </a:t>
            </a:r>
            <a:endParaRPr lang="en-GB" dirty="0"/>
          </a:p>
          <a:p>
            <a:r>
              <a:rPr lang="en-GB" dirty="0"/>
              <a:t>Indoor PE kit should be in school at all times as this may be required for other purposes</a:t>
            </a:r>
            <a:r>
              <a:rPr lang="en-GB" dirty="0" smtClean="0"/>
              <a:t>.</a:t>
            </a:r>
          </a:p>
          <a:p>
            <a:r>
              <a:rPr lang="en-GB" dirty="0" smtClean="0"/>
              <a:t>Please ensure your child has the correct PE kit.</a:t>
            </a:r>
          </a:p>
          <a:p>
            <a:r>
              <a:rPr lang="en-GB" dirty="0"/>
              <a:t>All kit should be clearly named. Kits will be kept in school at all times and will be sent home at the end of each half term</a:t>
            </a:r>
            <a:r>
              <a:rPr lang="en-GB" dirty="0" smtClean="0"/>
              <a:t>.</a:t>
            </a:r>
          </a:p>
          <a:p>
            <a:r>
              <a:rPr lang="en-GB" dirty="0" smtClean="0"/>
              <a:t>Please feel free to check the lost property for missing </a:t>
            </a:r>
            <a:r>
              <a:rPr lang="en-GB" dirty="0" smtClean="0"/>
              <a:t>items. </a:t>
            </a:r>
            <a:endParaRPr lang="en-GB" dirty="0" smtClean="0"/>
          </a:p>
          <a:p>
            <a:r>
              <a:rPr lang="en-GB" dirty="0" smtClean="0"/>
              <a:t>To encourage the children’s independence, we ask for your support in reminding your children to bring all their belongings with them at the end of the day. If they do forget something, we ask that only the children return to the classroom to retrieve it. </a:t>
            </a:r>
            <a:endParaRPr lang="en-GB" dirty="0"/>
          </a:p>
          <a:p>
            <a:pPr marL="0" indent="0">
              <a:buFont typeface="Arial" pitchFamily="34" charset="0"/>
              <a:buNone/>
            </a:pPr>
            <a:endParaRPr lang="en-GB" b="1" dirty="0" smtClean="0">
              <a:latin typeface="Comic Sans MS" panose="030F0702030302020204" pitchFamily="66" charset="0"/>
            </a:endParaRPr>
          </a:p>
          <a:p>
            <a:pPr marL="0" indent="0">
              <a:buNone/>
            </a:pPr>
            <a:r>
              <a:rPr lang="en-GB" b="1" dirty="0" smtClean="0">
                <a:latin typeface="Comic Sans MS" panose="030F0702030302020204" pitchFamily="66" charset="0"/>
              </a:rPr>
              <a:t/>
            </a:r>
            <a:br>
              <a:rPr lang="en-GB" b="1" dirty="0" smtClean="0">
                <a:latin typeface="Comic Sans MS" panose="030F0702030302020204" pitchFamily="66" charset="0"/>
              </a:rPr>
            </a:br>
            <a:endParaRPr lang="en-GB" b="1" dirty="0" smtClean="0">
              <a:latin typeface="Comic Sans MS" panose="030F0702030302020204" pitchFamily="66" charset="0"/>
            </a:endParaRPr>
          </a:p>
        </p:txBody>
      </p:sp>
    </p:spTree>
    <p:extLst>
      <p:ext uri="{BB962C8B-B14F-4D97-AF65-F5344CB8AC3E}">
        <p14:creationId xmlns:p14="http://schemas.microsoft.com/office/powerpoint/2010/main" val="1464745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457200" y="1627188"/>
            <a:ext cx="8229600" cy="5186188"/>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b="1" dirty="0" smtClean="0">
                <a:latin typeface="Comic Sans MS" panose="030F0702030302020204" pitchFamily="66" charset="0"/>
              </a:rPr>
              <a:t>Communication:</a:t>
            </a:r>
          </a:p>
          <a:p>
            <a:pPr marL="0" indent="0">
              <a:buNone/>
            </a:pPr>
            <a:endParaRPr lang="en-GB" b="1" dirty="0">
              <a:latin typeface="Comic Sans MS" panose="030F0702030302020204" pitchFamily="66" charset="0"/>
            </a:endParaRPr>
          </a:p>
          <a:p>
            <a:r>
              <a:rPr lang="en-GB" dirty="0">
                <a:latin typeface="Comic Sans MS" panose="030F0702030302020204" pitchFamily="66" charset="0"/>
              </a:rPr>
              <a:t>Information will be sent home via </a:t>
            </a:r>
            <a:r>
              <a:rPr lang="en-GB" dirty="0" smtClean="0">
                <a:latin typeface="Comic Sans MS" panose="030F0702030302020204" pitchFamily="66" charset="0"/>
              </a:rPr>
              <a:t>e-mail or text.  Letters will be sent on a Friday</a:t>
            </a:r>
            <a:r>
              <a:rPr lang="en-GB" dirty="0" smtClean="0">
                <a:latin typeface="Comic Sans MS" panose="030F0702030302020204" pitchFamily="66" charset="0"/>
              </a:rPr>
              <a:t>.</a:t>
            </a:r>
          </a:p>
          <a:p>
            <a:endParaRPr lang="en-GB" dirty="0" smtClean="0">
              <a:latin typeface="Comic Sans MS" panose="030F0702030302020204" pitchFamily="66" charset="0"/>
            </a:endParaRPr>
          </a:p>
          <a:p>
            <a:r>
              <a:rPr lang="en-GB" dirty="0">
                <a:latin typeface="Comic Sans MS" panose="030F0702030302020204" pitchFamily="66" charset="0"/>
              </a:rPr>
              <a:t>We may also use your child’s Reading Record to communicate personally with you, so please check these regularly. </a:t>
            </a:r>
            <a:endParaRPr lang="en-GB" dirty="0" smtClean="0">
              <a:latin typeface="Comic Sans MS" panose="030F0702030302020204" pitchFamily="66" charset="0"/>
            </a:endParaRPr>
          </a:p>
          <a:p>
            <a:endParaRPr lang="en-GB" dirty="0" smtClean="0">
              <a:latin typeface="Comic Sans MS" panose="030F0702030302020204" pitchFamily="66" charset="0"/>
            </a:endParaRPr>
          </a:p>
          <a:p>
            <a:r>
              <a:rPr lang="en-GB" dirty="0">
                <a:latin typeface="Comic Sans MS" panose="030F0702030302020204" pitchFamily="66" charset="0"/>
              </a:rPr>
              <a:t>If you want to speak to your child’s Class Teacher personally or need to discuss a matter at length then please send a letter </a:t>
            </a:r>
            <a:r>
              <a:rPr lang="en-GB" dirty="0" smtClean="0">
                <a:latin typeface="Comic Sans MS" panose="030F0702030302020204" pitchFamily="66" charset="0"/>
              </a:rPr>
              <a:t>or call the office to </a:t>
            </a:r>
            <a:r>
              <a:rPr lang="en-GB" dirty="0">
                <a:latin typeface="Comic Sans MS" panose="030F0702030302020204" pitchFamily="66" charset="0"/>
              </a:rPr>
              <a:t>request an appointment at a mutually convenient time</a:t>
            </a:r>
            <a:r>
              <a:rPr lang="en-GB" dirty="0" smtClean="0">
                <a:latin typeface="Comic Sans MS" panose="030F0702030302020204" pitchFamily="66" charset="0"/>
              </a:rPr>
              <a:t>.</a:t>
            </a:r>
          </a:p>
          <a:p>
            <a:endParaRPr lang="en-GB" dirty="0" smtClean="0">
              <a:latin typeface="Comic Sans MS" panose="030F0702030302020204" pitchFamily="66" charset="0"/>
            </a:endParaRPr>
          </a:p>
          <a:p>
            <a:r>
              <a:rPr lang="en-GB" dirty="0" smtClean="0">
                <a:latin typeface="Comic Sans MS" panose="030F0702030302020204" pitchFamily="66" charset="0"/>
              </a:rPr>
              <a:t>Class </a:t>
            </a:r>
            <a:r>
              <a:rPr lang="en-GB" dirty="0" smtClean="0">
                <a:latin typeface="Comic Sans MS" panose="030F0702030302020204" pitchFamily="66" charset="0"/>
              </a:rPr>
              <a:t>Dojo is also a very useful communication tool. </a:t>
            </a:r>
            <a:r>
              <a:rPr lang="en-GB" b="1" dirty="0" smtClean="0"/>
              <a:t/>
            </a:r>
            <a:br>
              <a:rPr lang="en-GB" b="1" dirty="0" smtClean="0"/>
            </a:br>
            <a:endParaRPr lang="en-GB" dirty="0"/>
          </a:p>
          <a:p>
            <a:pPr marL="0" indent="0">
              <a:buFont typeface="Arial" pitchFamily="34" charset="0"/>
              <a:buNone/>
            </a:pPr>
            <a:endParaRPr lang="en-GB" b="1" dirty="0" smtClean="0">
              <a:latin typeface="Comic Sans MS" panose="030F0702030302020204" pitchFamily="66" charset="0"/>
            </a:endParaRPr>
          </a:p>
          <a:p>
            <a:pPr marL="0" indent="0">
              <a:buNone/>
            </a:pPr>
            <a:r>
              <a:rPr lang="en-GB" b="1" dirty="0" smtClean="0">
                <a:latin typeface="Comic Sans MS" panose="030F0702030302020204" pitchFamily="66" charset="0"/>
              </a:rPr>
              <a:t/>
            </a:r>
            <a:br>
              <a:rPr lang="en-GB" b="1" dirty="0" smtClean="0">
                <a:latin typeface="Comic Sans MS" panose="030F0702030302020204" pitchFamily="66" charset="0"/>
              </a:rPr>
            </a:br>
            <a:endParaRPr lang="en-GB" b="1" dirty="0" smtClean="0">
              <a:latin typeface="Comic Sans MS" panose="030F0702030302020204" pitchFamily="66" charset="0"/>
            </a:endParaRPr>
          </a:p>
        </p:txBody>
      </p:sp>
    </p:spTree>
    <p:extLst>
      <p:ext uri="{BB962C8B-B14F-4D97-AF65-F5344CB8AC3E}">
        <p14:creationId xmlns:p14="http://schemas.microsoft.com/office/powerpoint/2010/main" val="2269880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TotalTime>
  <Words>595</Words>
  <Application>Microsoft Office PowerPoint</Application>
  <PresentationFormat>On-screen Show (4:3)</PresentationFormat>
  <Paragraphs>70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Comic Sans MS</vt:lpstr>
      <vt:lpstr>Office Theme</vt:lpstr>
      <vt:lpstr>PowerPoint Presentation</vt:lpstr>
      <vt:lpstr>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Howard</dc:creator>
  <cp:lastModifiedBy>Miss Howard</cp:lastModifiedBy>
  <cp:revision>58</cp:revision>
  <cp:lastPrinted>2014-09-05T15:03:27Z</cp:lastPrinted>
  <dcterms:created xsi:type="dcterms:W3CDTF">2012-09-18T10:04:09Z</dcterms:created>
  <dcterms:modified xsi:type="dcterms:W3CDTF">2018-09-19T15:08:57Z</dcterms:modified>
</cp:coreProperties>
</file>